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1" r:id="rId2"/>
    <p:sldMasterId id="2147483678" r:id="rId3"/>
    <p:sldMasterId id="2147483685" r:id="rId4"/>
    <p:sldMasterId id="2147483692" r:id="rId5"/>
    <p:sldMasterId id="2147483699" r:id="rId6"/>
    <p:sldMasterId id="2147483706" r:id="rId7"/>
  </p:sldMasterIdLst>
  <p:notesMasterIdLst>
    <p:notesMasterId r:id="rId44"/>
  </p:notesMasterIdLst>
  <p:handoutMasterIdLst>
    <p:handoutMasterId r:id="rId45"/>
  </p:handoutMasterIdLst>
  <p:sldIdLst>
    <p:sldId id="655" r:id="rId8"/>
    <p:sldId id="722" r:id="rId9"/>
    <p:sldId id="650" r:id="rId10"/>
    <p:sldId id="734" r:id="rId11"/>
    <p:sldId id="651" r:id="rId12"/>
    <p:sldId id="652" r:id="rId13"/>
    <p:sldId id="665" r:id="rId14"/>
    <p:sldId id="668" r:id="rId15"/>
    <p:sldId id="657" r:id="rId16"/>
    <p:sldId id="764" r:id="rId17"/>
    <p:sldId id="735" r:id="rId18"/>
    <p:sldId id="795" r:id="rId19"/>
    <p:sldId id="796" r:id="rId20"/>
    <p:sldId id="797" r:id="rId21"/>
    <p:sldId id="798" r:id="rId22"/>
    <p:sldId id="748" r:id="rId23"/>
    <p:sldId id="738" r:id="rId24"/>
    <p:sldId id="739" r:id="rId25"/>
    <p:sldId id="740" r:id="rId26"/>
    <p:sldId id="741" r:id="rId27"/>
    <p:sldId id="742" r:id="rId28"/>
    <p:sldId id="736" r:id="rId29"/>
    <p:sldId id="743" r:id="rId30"/>
    <p:sldId id="749" r:id="rId31"/>
    <p:sldId id="750" r:id="rId32"/>
    <p:sldId id="791" r:id="rId33"/>
    <p:sldId id="737" r:id="rId34"/>
    <p:sldId id="751" r:id="rId35"/>
    <p:sldId id="792" r:id="rId36"/>
    <p:sldId id="758" r:id="rId37"/>
    <p:sldId id="793" r:id="rId38"/>
    <p:sldId id="794" r:id="rId39"/>
    <p:sldId id="799" r:id="rId40"/>
    <p:sldId id="800" r:id="rId41"/>
    <p:sldId id="754" r:id="rId42"/>
    <p:sldId id="753" r:id="rId43"/>
  </p:sldIdLst>
  <p:sldSz cx="9144000" cy="6858000" type="screen4x3"/>
  <p:notesSz cx="6858000" cy="9296400"/>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Title Slide" id="{6202B9E6-015D-4B6F-98A0-ADB7A9C25F50}">
          <p14:sldIdLst>
            <p14:sldId id="655"/>
            <p14:sldId id="722"/>
            <p14:sldId id="650"/>
            <p14:sldId id="734"/>
            <p14:sldId id="651"/>
            <p14:sldId id="652"/>
            <p14:sldId id="665"/>
            <p14:sldId id="668"/>
            <p14:sldId id="657"/>
            <p14:sldId id="764"/>
          </p14:sldIdLst>
        </p14:section>
        <p14:section name="Criteria and Tradeoffs" id="{B6867A2E-4CD7-48F7-990F-4FB56DBD0E17}">
          <p14:sldIdLst>
            <p14:sldId id="735"/>
            <p14:sldId id="795"/>
            <p14:sldId id="796"/>
            <p14:sldId id="797"/>
            <p14:sldId id="798"/>
            <p14:sldId id="748"/>
            <p14:sldId id="738"/>
            <p14:sldId id="739"/>
            <p14:sldId id="740"/>
            <p14:sldId id="741"/>
            <p14:sldId id="742"/>
          </p14:sldIdLst>
        </p14:section>
        <p14:section name="Current Flag Criteria" id="{DBE03E76-5784-4BFB-B8F7-90078366882A}">
          <p14:sldIdLst>
            <p14:sldId id="736"/>
            <p14:sldId id="743"/>
            <p14:sldId id="749"/>
            <p14:sldId id="750"/>
            <p14:sldId id="791"/>
          </p14:sldIdLst>
        </p14:section>
        <p14:section name="Optimization" id="{C07A563E-2799-4C32-A6CA-83FB0ED840A6}">
          <p14:sldIdLst>
            <p14:sldId id="737"/>
            <p14:sldId id="751"/>
            <p14:sldId id="792"/>
            <p14:sldId id="758"/>
            <p14:sldId id="793"/>
            <p14:sldId id="794"/>
            <p14:sldId id="799"/>
            <p14:sldId id="800"/>
            <p14:sldId id="754"/>
            <p14:sldId id="753"/>
          </p14:sldIdLst>
        </p14:section>
        <p14:section name="Discussion" id="{772FE1EC-9E39-4463-A697-50925EC2E9E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AD5"/>
    <a:srgbClr val="6C1B1D"/>
    <a:srgbClr val="001D7A"/>
    <a:srgbClr val="7D9CFF"/>
    <a:srgbClr val="6B8EFF"/>
    <a:srgbClr val="2929FF"/>
    <a:srgbClr val="FFFFE1"/>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9112" autoAdjust="0"/>
  </p:normalViewPr>
  <p:slideViewPr>
    <p:cSldViewPr snapToGrid="0" showGuides="1">
      <p:cViewPr varScale="1">
        <p:scale>
          <a:sx n="90" d="100"/>
          <a:sy n="90" d="100"/>
        </p:scale>
        <p:origin x="-1877" y="-86"/>
      </p:cViewPr>
      <p:guideLst>
        <p:guide orient="horz" pos="2160"/>
        <p:guide orient="horz" pos="1020"/>
        <p:guide orient="horz" pos="1131"/>
        <p:guide pos="2880"/>
        <p:guide pos="414"/>
        <p:guide pos="286"/>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2" d="100"/>
        <a:sy n="142" d="100"/>
      </p:scale>
      <p:origin x="0" y="211"/>
    </p:cViewPr>
  </p:sorterViewPr>
  <p:notesViewPr>
    <p:cSldViewPr snapToGrid="0" showGuides="1">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489CA-CEA2-40EE-825C-FC176899733E}" type="doc">
      <dgm:prSet loTypeId="urn:microsoft.com/office/officeart/2005/8/layout/hProcess11" loCatId="process" qsTypeId="urn:microsoft.com/office/officeart/2005/8/quickstyle/simple1" qsCatId="simple" csTypeId="urn:microsoft.com/office/officeart/2005/8/colors/accent1_2" csCatId="accent1" phldr="1"/>
      <dgm:spPr/>
    </dgm:pt>
    <dgm:pt modelId="{6D9E839E-E88C-46CE-99D5-02DD5CDE415A}">
      <dgm:prSet phldrT="[Text]"/>
      <dgm:spPr/>
      <dgm:t>
        <a:bodyPr/>
        <a:lstStyle/>
        <a:p>
          <a:pPr algn="ctr"/>
          <a:r>
            <a:rPr lang="en-US" dirty="0" smtClean="0"/>
            <a:t>Prior to 2000: UNOS</a:t>
          </a:r>
          <a:endParaRPr lang="en-US" dirty="0"/>
        </a:p>
      </dgm:t>
    </dgm:pt>
    <dgm:pt modelId="{FF8BB4B1-183D-46B2-B4D4-9E9BF5A88780}" type="parTrans" cxnId="{07BE74BD-8B9D-4C85-B793-430E10EEAD03}">
      <dgm:prSet/>
      <dgm:spPr/>
      <dgm:t>
        <a:bodyPr/>
        <a:lstStyle/>
        <a:p>
          <a:endParaRPr lang="en-US"/>
        </a:p>
      </dgm:t>
    </dgm:pt>
    <dgm:pt modelId="{38B0C919-A3EB-4AC6-9ED7-0FDD803C7CDD}" type="sibTrans" cxnId="{07BE74BD-8B9D-4C85-B793-430E10EEAD03}">
      <dgm:prSet/>
      <dgm:spPr/>
      <dgm:t>
        <a:bodyPr/>
        <a:lstStyle/>
        <a:p>
          <a:endParaRPr lang="en-US"/>
        </a:p>
      </dgm:t>
    </dgm:pt>
    <dgm:pt modelId="{CC16C9D4-4B1B-4492-B8AA-B454A22153FB}">
      <dgm:prSet phldrT="[Text]"/>
      <dgm:spPr/>
      <dgm:t>
        <a:bodyPr/>
        <a:lstStyle/>
        <a:p>
          <a:r>
            <a:rPr lang="en-US" dirty="0" smtClean="0"/>
            <a:t>2000-2010:   Arbor Research Collaborative for Health</a:t>
          </a:r>
          <a:endParaRPr lang="en-US" dirty="0"/>
        </a:p>
      </dgm:t>
    </dgm:pt>
    <dgm:pt modelId="{B2E5541A-0A25-4866-8A06-F39698CE7D06}" type="parTrans" cxnId="{02E1C001-498D-442C-80F3-871B1CAB78A2}">
      <dgm:prSet/>
      <dgm:spPr/>
      <dgm:t>
        <a:bodyPr/>
        <a:lstStyle/>
        <a:p>
          <a:endParaRPr lang="en-US"/>
        </a:p>
      </dgm:t>
    </dgm:pt>
    <dgm:pt modelId="{1A30A46C-5206-4EB8-8B59-F00C5FC00BC5}" type="sibTrans" cxnId="{02E1C001-498D-442C-80F3-871B1CAB78A2}">
      <dgm:prSet/>
      <dgm:spPr/>
      <dgm:t>
        <a:bodyPr/>
        <a:lstStyle/>
        <a:p>
          <a:endParaRPr lang="en-US"/>
        </a:p>
      </dgm:t>
    </dgm:pt>
    <dgm:pt modelId="{CE8AA65D-25F0-42E0-88E0-F0A5FBF7B960}">
      <dgm:prSet phldrT="[Text]"/>
      <dgm:spPr/>
      <dgm:t>
        <a:bodyPr/>
        <a:lstStyle/>
        <a:p>
          <a:r>
            <a:rPr lang="en-US" dirty="0" smtClean="0"/>
            <a:t>2010 – present: Minneapolis Medical Research Foundation</a:t>
          </a:r>
          <a:endParaRPr lang="en-US" dirty="0"/>
        </a:p>
      </dgm:t>
    </dgm:pt>
    <dgm:pt modelId="{C93B8EE5-6501-4A60-B465-E9C99A1B86A5}" type="parTrans" cxnId="{7140643E-A26B-47A4-A96C-076E1443DD2B}">
      <dgm:prSet/>
      <dgm:spPr/>
      <dgm:t>
        <a:bodyPr/>
        <a:lstStyle/>
        <a:p>
          <a:endParaRPr lang="en-US"/>
        </a:p>
      </dgm:t>
    </dgm:pt>
    <dgm:pt modelId="{D6071549-E9E3-42E8-9384-554397B8A225}" type="sibTrans" cxnId="{7140643E-A26B-47A4-A96C-076E1443DD2B}">
      <dgm:prSet/>
      <dgm:spPr/>
      <dgm:t>
        <a:bodyPr/>
        <a:lstStyle/>
        <a:p>
          <a:endParaRPr lang="en-US"/>
        </a:p>
      </dgm:t>
    </dgm:pt>
    <dgm:pt modelId="{1645D687-E458-4969-BCF1-CC567E77EBB6}" type="pres">
      <dgm:prSet presAssocID="{776489CA-CEA2-40EE-825C-FC176899733E}" presName="Name0" presStyleCnt="0">
        <dgm:presLayoutVars>
          <dgm:dir/>
          <dgm:resizeHandles val="exact"/>
        </dgm:presLayoutVars>
      </dgm:prSet>
      <dgm:spPr/>
    </dgm:pt>
    <dgm:pt modelId="{91DF6515-28DB-491A-BDEF-F4AF2F304039}" type="pres">
      <dgm:prSet presAssocID="{776489CA-CEA2-40EE-825C-FC176899733E}" presName="arrow" presStyleLbl="bgShp" presStyleIdx="0" presStyleCnt="1"/>
      <dgm:spPr/>
    </dgm:pt>
    <dgm:pt modelId="{ACF4CB08-A288-48A3-9939-FEF25ACF9AD1}" type="pres">
      <dgm:prSet presAssocID="{776489CA-CEA2-40EE-825C-FC176899733E}" presName="points" presStyleCnt="0"/>
      <dgm:spPr/>
    </dgm:pt>
    <dgm:pt modelId="{27E17282-07D9-4A17-8B8F-A70D6835CE4B}" type="pres">
      <dgm:prSet presAssocID="{6D9E839E-E88C-46CE-99D5-02DD5CDE415A}" presName="compositeA" presStyleCnt="0"/>
      <dgm:spPr/>
    </dgm:pt>
    <dgm:pt modelId="{5E6F4771-D6FB-49D4-8F60-F6EA80D68737}" type="pres">
      <dgm:prSet presAssocID="{6D9E839E-E88C-46CE-99D5-02DD5CDE415A}" presName="textA" presStyleLbl="revTx" presStyleIdx="0" presStyleCnt="3">
        <dgm:presLayoutVars>
          <dgm:bulletEnabled val="1"/>
        </dgm:presLayoutVars>
      </dgm:prSet>
      <dgm:spPr/>
      <dgm:t>
        <a:bodyPr/>
        <a:lstStyle/>
        <a:p>
          <a:endParaRPr lang="en-US"/>
        </a:p>
      </dgm:t>
    </dgm:pt>
    <dgm:pt modelId="{01D6B867-B9CD-4A57-8B00-145560129134}" type="pres">
      <dgm:prSet presAssocID="{6D9E839E-E88C-46CE-99D5-02DD5CDE415A}" presName="circleA" presStyleLbl="node1" presStyleIdx="0" presStyleCnt="3"/>
      <dgm:spPr/>
    </dgm:pt>
    <dgm:pt modelId="{138824C3-E32D-4B86-ADDD-15FE8F85C9FC}" type="pres">
      <dgm:prSet presAssocID="{6D9E839E-E88C-46CE-99D5-02DD5CDE415A}" presName="spaceA" presStyleCnt="0"/>
      <dgm:spPr/>
    </dgm:pt>
    <dgm:pt modelId="{AE49570A-DD86-4BF6-BAE3-2F1842EEF2B0}" type="pres">
      <dgm:prSet presAssocID="{38B0C919-A3EB-4AC6-9ED7-0FDD803C7CDD}" presName="space" presStyleCnt="0"/>
      <dgm:spPr/>
    </dgm:pt>
    <dgm:pt modelId="{2193F8D2-9B4B-443B-8B61-155366AF6D70}" type="pres">
      <dgm:prSet presAssocID="{CC16C9D4-4B1B-4492-B8AA-B454A22153FB}" presName="compositeB" presStyleCnt="0"/>
      <dgm:spPr/>
    </dgm:pt>
    <dgm:pt modelId="{CCE361A8-8084-4A37-9615-DDF74277E989}" type="pres">
      <dgm:prSet presAssocID="{CC16C9D4-4B1B-4492-B8AA-B454A22153FB}" presName="textB" presStyleLbl="revTx" presStyleIdx="1" presStyleCnt="3">
        <dgm:presLayoutVars>
          <dgm:bulletEnabled val="1"/>
        </dgm:presLayoutVars>
      </dgm:prSet>
      <dgm:spPr/>
      <dgm:t>
        <a:bodyPr/>
        <a:lstStyle/>
        <a:p>
          <a:endParaRPr lang="en-US"/>
        </a:p>
      </dgm:t>
    </dgm:pt>
    <dgm:pt modelId="{34D761A8-97B8-42DC-8958-5A6B0E8D79A2}" type="pres">
      <dgm:prSet presAssocID="{CC16C9D4-4B1B-4492-B8AA-B454A22153FB}" presName="circleB" presStyleLbl="node1" presStyleIdx="1" presStyleCnt="3"/>
      <dgm:spPr/>
    </dgm:pt>
    <dgm:pt modelId="{DFAFE751-BDC5-4CAE-BA0B-963508529D5E}" type="pres">
      <dgm:prSet presAssocID="{CC16C9D4-4B1B-4492-B8AA-B454A22153FB}" presName="spaceB" presStyleCnt="0"/>
      <dgm:spPr/>
    </dgm:pt>
    <dgm:pt modelId="{D1D65662-F633-40D0-8FDC-A4D28A24FF92}" type="pres">
      <dgm:prSet presAssocID="{1A30A46C-5206-4EB8-8B59-F00C5FC00BC5}" presName="space" presStyleCnt="0"/>
      <dgm:spPr/>
    </dgm:pt>
    <dgm:pt modelId="{0051BED7-069C-484C-A253-626E30DB0381}" type="pres">
      <dgm:prSet presAssocID="{CE8AA65D-25F0-42E0-88E0-F0A5FBF7B960}" presName="compositeA" presStyleCnt="0"/>
      <dgm:spPr/>
    </dgm:pt>
    <dgm:pt modelId="{6384292B-24FD-427B-A3F3-38F1183720A2}" type="pres">
      <dgm:prSet presAssocID="{CE8AA65D-25F0-42E0-88E0-F0A5FBF7B960}" presName="textA" presStyleLbl="revTx" presStyleIdx="2" presStyleCnt="3">
        <dgm:presLayoutVars>
          <dgm:bulletEnabled val="1"/>
        </dgm:presLayoutVars>
      </dgm:prSet>
      <dgm:spPr/>
      <dgm:t>
        <a:bodyPr/>
        <a:lstStyle/>
        <a:p>
          <a:endParaRPr lang="en-US"/>
        </a:p>
      </dgm:t>
    </dgm:pt>
    <dgm:pt modelId="{D043C4C0-1BBF-431F-B966-1CC5FE7E152E}" type="pres">
      <dgm:prSet presAssocID="{CE8AA65D-25F0-42E0-88E0-F0A5FBF7B960}" presName="circleA" presStyleLbl="node1" presStyleIdx="2" presStyleCnt="3"/>
      <dgm:spPr/>
    </dgm:pt>
    <dgm:pt modelId="{4E252FEE-423A-4A2B-B90A-3AB93E98DC13}" type="pres">
      <dgm:prSet presAssocID="{CE8AA65D-25F0-42E0-88E0-F0A5FBF7B960}" presName="spaceA" presStyleCnt="0"/>
      <dgm:spPr/>
    </dgm:pt>
  </dgm:ptLst>
  <dgm:cxnLst>
    <dgm:cxn modelId="{FD4FCEC7-B9AE-43FC-B570-D83CA723AE0C}" type="presOf" srcId="{6D9E839E-E88C-46CE-99D5-02DD5CDE415A}" destId="{5E6F4771-D6FB-49D4-8F60-F6EA80D68737}" srcOrd="0" destOrd="0" presId="urn:microsoft.com/office/officeart/2005/8/layout/hProcess11"/>
    <dgm:cxn modelId="{07BE74BD-8B9D-4C85-B793-430E10EEAD03}" srcId="{776489CA-CEA2-40EE-825C-FC176899733E}" destId="{6D9E839E-E88C-46CE-99D5-02DD5CDE415A}" srcOrd="0" destOrd="0" parTransId="{FF8BB4B1-183D-46B2-B4D4-9E9BF5A88780}" sibTransId="{38B0C919-A3EB-4AC6-9ED7-0FDD803C7CDD}"/>
    <dgm:cxn modelId="{6216541C-EF48-435A-BF99-B51BBB34476E}" type="presOf" srcId="{CE8AA65D-25F0-42E0-88E0-F0A5FBF7B960}" destId="{6384292B-24FD-427B-A3F3-38F1183720A2}" srcOrd="0" destOrd="0" presId="urn:microsoft.com/office/officeart/2005/8/layout/hProcess11"/>
    <dgm:cxn modelId="{02E1C001-498D-442C-80F3-871B1CAB78A2}" srcId="{776489CA-CEA2-40EE-825C-FC176899733E}" destId="{CC16C9D4-4B1B-4492-B8AA-B454A22153FB}" srcOrd="1" destOrd="0" parTransId="{B2E5541A-0A25-4866-8A06-F39698CE7D06}" sibTransId="{1A30A46C-5206-4EB8-8B59-F00C5FC00BC5}"/>
    <dgm:cxn modelId="{16C251C1-AE07-4A0B-B591-29BE4E00D774}" type="presOf" srcId="{CC16C9D4-4B1B-4492-B8AA-B454A22153FB}" destId="{CCE361A8-8084-4A37-9615-DDF74277E989}" srcOrd="0" destOrd="0" presId="urn:microsoft.com/office/officeart/2005/8/layout/hProcess11"/>
    <dgm:cxn modelId="{7140643E-A26B-47A4-A96C-076E1443DD2B}" srcId="{776489CA-CEA2-40EE-825C-FC176899733E}" destId="{CE8AA65D-25F0-42E0-88E0-F0A5FBF7B960}" srcOrd="2" destOrd="0" parTransId="{C93B8EE5-6501-4A60-B465-E9C99A1B86A5}" sibTransId="{D6071549-E9E3-42E8-9384-554397B8A225}"/>
    <dgm:cxn modelId="{4452C629-C1EE-4B2A-BBE9-C3A38D2CB9EE}" type="presOf" srcId="{776489CA-CEA2-40EE-825C-FC176899733E}" destId="{1645D687-E458-4969-BCF1-CC567E77EBB6}" srcOrd="0" destOrd="0" presId="urn:microsoft.com/office/officeart/2005/8/layout/hProcess11"/>
    <dgm:cxn modelId="{7D644AA8-6AEA-4300-AC53-5E04C7D54DB0}" type="presParOf" srcId="{1645D687-E458-4969-BCF1-CC567E77EBB6}" destId="{91DF6515-28DB-491A-BDEF-F4AF2F304039}" srcOrd="0" destOrd="0" presId="urn:microsoft.com/office/officeart/2005/8/layout/hProcess11"/>
    <dgm:cxn modelId="{60854506-06BB-4022-ABC1-17719685BE55}" type="presParOf" srcId="{1645D687-E458-4969-BCF1-CC567E77EBB6}" destId="{ACF4CB08-A288-48A3-9939-FEF25ACF9AD1}" srcOrd="1" destOrd="0" presId="urn:microsoft.com/office/officeart/2005/8/layout/hProcess11"/>
    <dgm:cxn modelId="{CB592A6E-5AC6-4118-9861-88D9819596DD}" type="presParOf" srcId="{ACF4CB08-A288-48A3-9939-FEF25ACF9AD1}" destId="{27E17282-07D9-4A17-8B8F-A70D6835CE4B}" srcOrd="0" destOrd="0" presId="urn:microsoft.com/office/officeart/2005/8/layout/hProcess11"/>
    <dgm:cxn modelId="{080F208E-2762-4826-BA3F-129277520781}" type="presParOf" srcId="{27E17282-07D9-4A17-8B8F-A70D6835CE4B}" destId="{5E6F4771-D6FB-49D4-8F60-F6EA80D68737}" srcOrd="0" destOrd="0" presId="urn:microsoft.com/office/officeart/2005/8/layout/hProcess11"/>
    <dgm:cxn modelId="{06F57CF2-9E93-4A2F-8DDE-5AC0B44C90F2}" type="presParOf" srcId="{27E17282-07D9-4A17-8B8F-A70D6835CE4B}" destId="{01D6B867-B9CD-4A57-8B00-145560129134}" srcOrd="1" destOrd="0" presId="urn:microsoft.com/office/officeart/2005/8/layout/hProcess11"/>
    <dgm:cxn modelId="{08285FFA-CB81-4EB0-8351-A6361C11F12A}" type="presParOf" srcId="{27E17282-07D9-4A17-8B8F-A70D6835CE4B}" destId="{138824C3-E32D-4B86-ADDD-15FE8F85C9FC}" srcOrd="2" destOrd="0" presId="urn:microsoft.com/office/officeart/2005/8/layout/hProcess11"/>
    <dgm:cxn modelId="{1C3F29F0-E757-4C3A-88EA-0C92E3686B80}" type="presParOf" srcId="{ACF4CB08-A288-48A3-9939-FEF25ACF9AD1}" destId="{AE49570A-DD86-4BF6-BAE3-2F1842EEF2B0}" srcOrd="1" destOrd="0" presId="urn:microsoft.com/office/officeart/2005/8/layout/hProcess11"/>
    <dgm:cxn modelId="{0A8D512A-70F5-42D9-B828-7B85535CAFA3}" type="presParOf" srcId="{ACF4CB08-A288-48A3-9939-FEF25ACF9AD1}" destId="{2193F8D2-9B4B-443B-8B61-155366AF6D70}" srcOrd="2" destOrd="0" presId="urn:microsoft.com/office/officeart/2005/8/layout/hProcess11"/>
    <dgm:cxn modelId="{2185374E-9D13-4A83-A3EF-70984A9422E3}" type="presParOf" srcId="{2193F8D2-9B4B-443B-8B61-155366AF6D70}" destId="{CCE361A8-8084-4A37-9615-DDF74277E989}" srcOrd="0" destOrd="0" presId="urn:microsoft.com/office/officeart/2005/8/layout/hProcess11"/>
    <dgm:cxn modelId="{6C588E8F-3C6E-4A2B-A415-12470F7A714A}" type="presParOf" srcId="{2193F8D2-9B4B-443B-8B61-155366AF6D70}" destId="{34D761A8-97B8-42DC-8958-5A6B0E8D79A2}" srcOrd="1" destOrd="0" presId="urn:microsoft.com/office/officeart/2005/8/layout/hProcess11"/>
    <dgm:cxn modelId="{CA542610-249D-47AC-B4C2-E20799998B18}" type="presParOf" srcId="{2193F8D2-9B4B-443B-8B61-155366AF6D70}" destId="{DFAFE751-BDC5-4CAE-BA0B-963508529D5E}" srcOrd="2" destOrd="0" presId="urn:microsoft.com/office/officeart/2005/8/layout/hProcess11"/>
    <dgm:cxn modelId="{DF615139-946B-449F-9888-FF2D5B77E021}" type="presParOf" srcId="{ACF4CB08-A288-48A3-9939-FEF25ACF9AD1}" destId="{D1D65662-F633-40D0-8FDC-A4D28A24FF92}" srcOrd="3" destOrd="0" presId="urn:microsoft.com/office/officeart/2005/8/layout/hProcess11"/>
    <dgm:cxn modelId="{75E804FE-B822-4D58-8863-8AD0722DBCC6}" type="presParOf" srcId="{ACF4CB08-A288-48A3-9939-FEF25ACF9AD1}" destId="{0051BED7-069C-484C-A253-626E30DB0381}" srcOrd="4" destOrd="0" presId="urn:microsoft.com/office/officeart/2005/8/layout/hProcess11"/>
    <dgm:cxn modelId="{93571CD8-DF7C-4E07-8E0E-7D0C5A352963}" type="presParOf" srcId="{0051BED7-069C-484C-A253-626E30DB0381}" destId="{6384292B-24FD-427B-A3F3-38F1183720A2}" srcOrd="0" destOrd="0" presId="urn:microsoft.com/office/officeart/2005/8/layout/hProcess11"/>
    <dgm:cxn modelId="{2D156864-B6B9-4706-B657-FD9122544FE9}" type="presParOf" srcId="{0051BED7-069C-484C-A253-626E30DB0381}" destId="{D043C4C0-1BBF-431F-B966-1CC5FE7E152E}" srcOrd="1" destOrd="0" presId="urn:microsoft.com/office/officeart/2005/8/layout/hProcess11"/>
    <dgm:cxn modelId="{67E725A4-D2A6-4E00-B6A0-884A1C486250}" type="presParOf" srcId="{0051BED7-069C-484C-A253-626E30DB0381}" destId="{4E252FEE-423A-4A2B-B90A-3AB93E98DC1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6515-28DB-491A-BDEF-F4AF2F304039}">
      <dsp:nvSpPr>
        <dsp:cNvPr id="0" name=""/>
        <dsp:cNvSpPr/>
      </dsp:nvSpPr>
      <dsp:spPr>
        <a:xfrm>
          <a:off x="0" y="1302543"/>
          <a:ext cx="8232775" cy="17367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F4771-D6FB-49D4-8F60-F6EA80D68737}">
      <dsp:nvSpPr>
        <dsp:cNvPr id="0" name=""/>
        <dsp:cNvSpPr/>
      </dsp:nvSpPr>
      <dsp:spPr>
        <a:xfrm>
          <a:off x="3617" y="0"/>
          <a:ext cx="2387826" cy="17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smtClean="0"/>
            <a:t>Prior to 2000: UNOS</a:t>
          </a:r>
          <a:endParaRPr lang="en-US" sz="2200" kern="1200" dirty="0"/>
        </a:p>
      </dsp:txBody>
      <dsp:txXfrm>
        <a:off x="3617" y="0"/>
        <a:ext cx="2387826" cy="1736725"/>
      </dsp:txXfrm>
    </dsp:sp>
    <dsp:sp modelId="{01D6B867-B9CD-4A57-8B00-145560129134}">
      <dsp:nvSpPr>
        <dsp:cNvPr id="0" name=""/>
        <dsp:cNvSpPr/>
      </dsp:nvSpPr>
      <dsp:spPr>
        <a:xfrm>
          <a:off x="980440" y="1953815"/>
          <a:ext cx="434181" cy="434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361A8-8084-4A37-9615-DDF74277E989}">
      <dsp:nvSpPr>
        <dsp:cNvPr id="0" name=""/>
        <dsp:cNvSpPr/>
      </dsp:nvSpPr>
      <dsp:spPr>
        <a:xfrm>
          <a:off x="2510835" y="2605087"/>
          <a:ext cx="2387826" cy="17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2000-2010:   Arbor Research Collaborative for Health</a:t>
          </a:r>
          <a:endParaRPr lang="en-US" sz="2200" kern="1200" dirty="0"/>
        </a:p>
      </dsp:txBody>
      <dsp:txXfrm>
        <a:off x="2510835" y="2605087"/>
        <a:ext cx="2387826" cy="1736725"/>
      </dsp:txXfrm>
    </dsp:sp>
    <dsp:sp modelId="{34D761A8-97B8-42DC-8958-5A6B0E8D79A2}">
      <dsp:nvSpPr>
        <dsp:cNvPr id="0" name=""/>
        <dsp:cNvSpPr/>
      </dsp:nvSpPr>
      <dsp:spPr>
        <a:xfrm>
          <a:off x="3487658" y="1953815"/>
          <a:ext cx="434181" cy="434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4292B-24FD-427B-A3F3-38F1183720A2}">
      <dsp:nvSpPr>
        <dsp:cNvPr id="0" name=""/>
        <dsp:cNvSpPr/>
      </dsp:nvSpPr>
      <dsp:spPr>
        <a:xfrm>
          <a:off x="5018053" y="0"/>
          <a:ext cx="2387826" cy="17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smtClean="0"/>
            <a:t>2010 – present: Minneapolis Medical Research Foundation</a:t>
          </a:r>
          <a:endParaRPr lang="en-US" sz="2200" kern="1200" dirty="0"/>
        </a:p>
      </dsp:txBody>
      <dsp:txXfrm>
        <a:off x="5018053" y="0"/>
        <a:ext cx="2387826" cy="1736725"/>
      </dsp:txXfrm>
    </dsp:sp>
    <dsp:sp modelId="{D043C4C0-1BBF-431F-B966-1CC5FE7E152E}">
      <dsp:nvSpPr>
        <dsp:cNvPr id="0" name=""/>
        <dsp:cNvSpPr/>
      </dsp:nvSpPr>
      <dsp:spPr>
        <a:xfrm>
          <a:off x="5994875" y="1953815"/>
          <a:ext cx="434181" cy="434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72572" cy="466218"/>
          </a:xfrm>
          <a:prstGeom prst="rect">
            <a:avLst/>
          </a:prstGeom>
          <a:noFill/>
          <a:ln w="9525">
            <a:noFill/>
            <a:miter lim="800000"/>
            <a:headEnd/>
            <a:tailEnd/>
          </a:ln>
          <a:effectLst/>
        </p:spPr>
        <p:txBody>
          <a:bodyPr vert="horz" wrap="square" lIns="92316" tIns="46159" rIns="92316" bIns="46159" numCol="1" anchor="t" anchorCtr="0" compatLnSpc="1">
            <a:prstTxWarp prst="textNoShape">
              <a:avLst/>
            </a:prstTxWarp>
          </a:bodyPr>
          <a:lstStyle>
            <a:lvl1pPr defTabSz="921531">
              <a:defRPr sz="1200"/>
            </a:lvl1pPr>
          </a:lstStyle>
          <a:p>
            <a:pPr>
              <a:defRPr/>
            </a:pPr>
            <a:endParaRPr lang="en-US"/>
          </a:p>
        </p:txBody>
      </p:sp>
      <p:sp>
        <p:nvSpPr>
          <p:cNvPr id="7171" name="Rectangle 3"/>
          <p:cNvSpPr>
            <a:spLocks noGrp="1" noChangeArrowheads="1"/>
          </p:cNvSpPr>
          <p:nvPr>
            <p:ph type="dt" sz="quarter" idx="1"/>
          </p:nvPr>
        </p:nvSpPr>
        <p:spPr bwMode="auto">
          <a:xfrm>
            <a:off x="3885428" y="0"/>
            <a:ext cx="2972572" cy="466218"/>
          </a:xfrm>
          <a:prstGeom prst="rect">
            <a:avLst/>
          </a:prstGeom>
          <a:noFill/>
          <a:ln w="9525">
            <a:noFill/>
            <a:miter lim="800000"/>
            <a:headEnd/>
            <a:tailEnd/>
          </a:ln>
          <a:effectLst/>
        </p:spPr>
        <p:txBody>
          <a:bodyPr vert="horz" wrap="square" lIns="92316" tIns="46159" rIns="92316" bIns="46159" numCol="1" anchor="t" anchorCtr="0" compatLnSpc="1">
            <a:prstTxWarp prst="textNoShape">
              <a:avLst/>
            </a:prstTxWarp>
          </a:bodyPr>
          <a:lstStyle>
            <a:lvl1pPr algn="r" defTabSz="921531">
              <a:defRPr sz="1200"/>
            </a:lvl1pPr>
          </a:lstStyle>
          <a:p>
            <a:pPr>
              <a:defRPr/>
            </a:pPr>
            <a:endParaRPr lang="en-US"/>
          </a:p>
        </p:txBody>
      </p:sp>
      <p:sp>
        <p:nvSpPr>
          <p:cNvPr id="7172" name="Rectangle 4"/>
          <p:cNvSpPr>
            <a:spLocks noGrp="1" noChangeArrowheads="1"/>
          </p:cNvSpPr>
          <p:nvPr>
            <p:ph type="ftr" sz="quarter" idx="2"/>
          </p:nvPr>
        </p:nvSpPr>
        <p:spPr bwMode="auto">
          <a:xfrm>
            <a:off x="1" y="8830183"/>
            <a:ext cx="2972572" cy="466217"/>
          </a:xfrm>
          <a:prstGeom prst="rect">
            <a:avLst/>
          </a:prstGeom>
          <a:noFill/>
          <a:ln w="9525">
            <a:noFill/>
            <a:miter lim="800000"/>
            <a:headEnd/>
            <a:tailEnd/>
          </a:ln>
          <a:effectLst/>
        </p:spPr>
        <p:txBody>
          <a:bodyPr vert="horz" wrap="square" lIns="92316" tIns="46159" rIns="92316" bIns="46159" numCol="1" anchor="b" anchorCtr="0" compatLnSpc="1">
            <a:prstTxWarp prst="textNoShape">
              <a:avLst/>
            </a:prstTxWarp>
          </a:bodyPr>
          <a:lstStyle>
            <a:lvl1pPr defTabSz="921531">
              <a:defRPr sz="1200"/>
            </a:lvl1pPr>
          </a:lstStyle>
          <a:p>
            <a:pPr>
              <a:defRPr/>
            </a:pPr>
            <a:endParaRPr lang="en-US"/>
          </a:p>
        </p:txBody>
      </p:sp>
      <p:sp>
        <p:nvSpPr>
          <p:cNvPr id="7173" name="Rectangle 5"/>
          <p:cNvSpPr>
            <a:spLocks noGrp="1" noChangeArrowheads="1"/>
          </p:cNvSpPr>
          <p:nvPr>
            <p:ph type="sldNum" sz="quarter" idx="3"/>
          </p:nvPr>
        </p:nvSpPr>
        <p:spPr bwMode="auto">
          <a:xfrm>
            <a:off x="3885428" y="8830183"/>
            <a:ext cx="2972572" cy="466217"/>
          </a:xfrm>
          <a:prstGeom prst="rect">
            <a:avLst/>
          </a:prstGeom>
          <a:noFill/>
          <a:ln w="9525">
            <a:noFill/>
            <a:miter lim="800000"/>
            <a:headEnd/>
            <a:tailEnd/>
          </a:ln>
          <a:effectLst/>
        </p:spPr>
        <p:txBody>
          <a:bodyPr vert="horz" wrap="square" lIns="92316" tIns="46159" rIns="92316" bIns="46159" numCol="1" anchor="b" anchorCtr="0" compatLnSpc="1">
            <a:prstTxWarp prst="textNoShape">
              <a:avLst/>
            </a:prstTxWarp>
          </a:bodyPr>
          <a:lstStyle>
            <a:lvl1pPr algn="r" defTabSz="921531">
              <a:defRPr sz="1200"/>
            </a:lvl1pPr>
          </a:lstStyle>
          <a:p>
            <a:pPr>
              <a:defRPr/>
            </a:pPr>
            <a:fld id="{E01CF225-C48F-486A-9CD1-75687F9195C9}" type="slidenum">
              <a:rPr lang="en-US"/>
              <a:pPr>
                <a:defRPr/>
              </a:pPr>
              <a:t>‹#›</a:t>
            </a:fld>
            <a:endParaRPr lang="en-US"/>
          </a:p>
        </p:txBody>
      </p:sp>
    </p:spTree>
    <p:extLst>
      <p:ext uri="{BB962C8B-B14F-4D97-AF65-F5344CB8AC3E}">
        <p14:creationId xmlns:p14="http://schemas.microsoft.com/office/powerpoint/2010/main" val="220111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14" cy="465219"/>
          </a:xfrm>
          <a:prstGeom prst="rect">
            <a:avLst/>
          </a:prstGeom>
        </p:spPr>
        <p:txBody>
          <a:bodyPr vert="horz" lIns="61082" tIns="30541" rIns="61082" bIns="30541" rtlCol="0"/>
          <a:lstStyle>
            <a:lvl1pPr algn="l">
              <a:defRPr sz="800" smtClean="0"/>
            </a:lvl1pPr>
          </a:lstStyle>
          <a:p>
            <a:pPr>
              <a:defRPr/>
            </a:pPr>
            <a:endParaRPr lang="en-US"/>
          </a:p>
        </p:txBody>
      </p:sp>
      <p:sp>
        <p:nvSpPr>
          <p:cNvPr id="3" name="Date Placeholder 2"/>
          <p:cNvSpPr>
            <a:spLocks noGrp="1"/>
          </p:cNvSpPr>
          <p:nvPr>
            <p:ph type="dt" idx="1"/>
          </p:nvPr>
        </p:nvSpPr>
        <p:spPr>
          <a:xfrm>
            <a:off x="3884270" y="0"/>
            <a:ext cx="2972572" cy="465219"/>
          </a:xfrm>
          <a:prstGeom prst="rect">
            <a:avLst/>
          </a:prstGeom>
        </p:spPr>
        <p:txBody>
          <a:bodyPr vert="horz" lIns="61082" tIns="30541" rIns="61082" bIns="30541" rtlCol="0"/>
          <a:lstStyle>
            <a:lvl1pPr algn="r">
              <a:defRPr sz="800" smtClean="0"/>
            </a:lvl1pPr>
          </a:lstStyle>
          <a:p>
            <a:pPr>
              <a:defRPr/>
            </a:pPr>
            <a:fld id="{84A91ACA-2512-48CD-82D5-2658BB696801}" type="datetimeFigureOut">
              <a:rPr lang="en-US"/>
              <a:pPr>
                <a:defRPr/>
              </a:pPr>
              <a:t>11/21/2014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61082" tIns="30541" rIns="61082" bIns="30541" rtlCol="0" anchor="ctr"/>
          <a:lstStyle/>
          <a:p>
            <a:pPr lvl="0"/>
            <a:endParaRPr lang="en-US" noProof="0" smtClean="0"/>
          </a:p>
        </p:txBody>
      </p:sp>
      <p:sp>
        <p:nvSpPr>
          <p:cNvPr id="5" name="Notes Placeholder 4"/>
          <p:cNvSpPr>
            <a:spLocks noGrp="1"/>
          </p:cNvSpPr>
          <p:nvPr>
            <p:ph type="body" sz="quarter" idx="3"/>
          </p:nvPr>
        </p:nvSpPr>
        <p:spPr>
          <a:xfrm>
            <a:off x="685800" y="4415590"/>
            <a:ext cx="5486400" cy="4183979"/>
          </a:xfrm>
          <a:prstGeom prst="rect">
            <a:avLst/>
          </a:prstGeom>
        </p:spPr>
        <p:txBody>
          <a:bodyPr vert="horz" lIns="61082" tIns="30541" rIns="61082" bIns="3054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183"/>
            <a:ext cx="2971414" cy="464221"/>
          </a:xfrm>
          <a:prstGeom prst="rect">
            <a:avLst/>
          </a:prstGeom>
        </p:spPr>
        <p:txBody>
          <a:bodyPr vert="horz" lIns="61082" tIns="30541" rIns="61082" bIns="30541" rtlCol="0" anchor="b"/>
          <a:lstStyle>
            <a:lvl1pPr algn="l">
              <a:defRPr sz="800" smtClean="0"/>
            </a:lvl1pPr>
          </a:lstStyle>
          <a:p>
            <a:pPr>
              <a:defRPr/>
            </a:pPr>
            <a:endParaRPr lang="en-US"/>
          </a:p>
        </p:txBody>
      </p:sp>
      <p:sp>
        <p:nvSpPr>
          <p:cNvPr id="7" name="Slide Number Placeholder 6"/>
          <p:cNvSpPr>
            <a:spLocks noGrp="1"/>
          </p:cNvSpPr>
          <p:nvPr>
            <p:ph type="sldNum" sz="quarter" idx="5"/>
          </p:nvPr>
        </p:nvSpPr>
        <p:spPr>
          <a:xfrm>
            <a:off x="3884270" y="8830183"/>
            <a:ext cx="2972572" cy="464221"/>
          </a:xfrm>
          <a:prstGeom prst="rect">
            <a:avLst/>
          </a:prstGeom>
        </p:spPr>
        <p:txBody>
          <a:bodyPr vert="horz" lIns="61082" tIns="30541" rIns="61082" bIns="30541" rtlCol="0" anchor="b"/>
          <a:lstStyle>
            <a:lvl1pPr algn="r">
              <a:defRPr sz="800" smtClean="0"/>
            </a:lvl1pPr>
          </a:lstStyle>
          <a:p>
            <a:pPr>
              <a:defRPr/>
            </a:pPr>
            <a:fld id="{EEFCD419-9A95-455C-BFDE-625376184F9A}" type="slidenum">
              <a:rPr lang="en-US"/>
              <a:pPr>
                <a:defRPr/>
              </a:pPr>
              <a:t>‹#›</a:t>
            </a:fld>
            <a:endParaRPr lang="en-US"/>
          </a:p>
        </p:txBody>
      </p:sp>
    </p:spTree>
    <p:extLst>
      <p:ext uri="{BB962C8B-B14F-4D97-AF65-F5344CB8AC3E}">
        <p14:creationId xmlns:p14="http://schemas.microsoft.com/office/powerpoint/2010/main" val="2865789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a:t>
            </a:fld>
            <a:endParaRPr lang="en-US"/>
          </a:p>
        </p:txBody>
      </p:sp>
    </p:spTree>
    <p:extLst>
      <p:ext uri="{BB962C8B-B14F-4D97-AF65-F5344CB8AC3E}">
        <p14:creationId xmlns:p14="http://schemas.microsoft.com/office/powerpoint/2010/main" val="347656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11</a:t>
            </a:fld>
            <a:endParaRPr lang="en-US"/>
          </a:p>
        </p:txBody>
      </p:sp>
    </p:spTree>
    <p:extLst>
      <p:ext uri="{BB962C8B-B14F-4D97-AF65-F5344CB8AC3E}">
        <p14:creationId xmlns:p14="http://schemas.microsoft.com/office/powerpoint/2010/main" val="264170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OPTN and SRTR cosponsored a consensus conference in Arlington, Virginia, </a:t>
            </a:r>
            <a:r>
              <a:rPr lang="en-US" baseline="0" dirty="0" smtClean="0"/>
              <a:t> February 13-15, 2012.  The purpose of the conference was to examine the methods SRTR uses in the surveillance of solid organ transplant programs and to make recommendations for improvements.  Presentations at this conference addressed current uses and future needs of the PSRs and unintended consequences of PSRs.</a:t>
            </a:r>
            <a:endParaRPr lang="en-US" dirty="0"/>
          </a:p>
        </p:txBody>
      </p:sp>
      <p:sp>
        <p:nvSpPr>
          <p:cNvPr id="4" name="Slide Number Placeholder 3"/>
          <p:cNvSpPr>
            <a:spLocks noGrp="1"/>
          </p:cNvSpPr>
          <p:nvPr>
            <p:ph type="sldNum" sz="quarter" idx="10"/>
          </p:nvPr>
        </p:nvSpPr>
        <p:spPr/>
        <p:txBody>
          <a:bodyPr/>
          <a:lstStyle/>
          <a:p>
            <a:pPr>
              <a:defRPr/>
            </a:pPr>
            <a:fld id="{AAABFFB2-9AF0-4CE2-9D19-80D87A2C83C4}" type="slidenum">
              <a:rPr lang="en-US" smtClean="0"/>
              <a:pPr>
                <a:defRPr/>
              </a:pPr>
              <a:t>12</a:t>
            </a:fld>
            <a:endParaRPr lang="en-US"/>
          </a:p>
        </p:txBody>
      </p:sp>
    </p:spTree>
    <p:extLst>
      <p:ext uri="{BB962C8B-B14F-4D97-AF65-F5344CB8AC3E}">
        <p14:creationId xmlns:p14="http://schemas.microsoft.com/office/powerpoint/2010/main" val="143470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13</a:t>
            </a:fld>
            <a:endParaRPr lang="en-US"/>
          </a:p>
        </p:txBody>
      </p:sp>
    </p:spTree>
    <p:extLst>
      <p:ext uri="{BB962C8B-B14F-4D97-AF65-F5344CB8AC3E}">
        <p14:creationId xmlns:p14="http://schemas.microsoft.com/office/powerpoint/2010/main" val="390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14</a:t>
            </a:fld>
            <a:endParaRPr lang="en-US"/>
          </a:p>
        </p:txBody>
      </p:sp>
    </p:spTree>
    <p:extLst>
      <p:ext uri="{BB962C8B-B14F-4D97-AF65-F5344CB8AC3E}">
        <p14:creationId xmlns:p14="http://schemas.microsoft.com/office/powerpoint/2010/main" val="232458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15</a:t>
            </a:fld>
            <a:endParaRPr lang="en-US"/>
          </a:p>
        </p:txBody>
      </p:sp>
    </p:spTree>
    <p:extLst>
      <p:ext uri="{BB962C8B-B14F-4D97-AF65-F5344CB8AC3E}">
        <p14:creationId xmlns:p14="http://schemas.microsoft.com/office/powerpoint/2010/main" val="225496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16</a:t>
            </a:fld>
            <a:endParaRPr lang="en-US"/>
          </a:p>
        </p:txBody>
      </p:sp>
    </p:spTree>
    <p:extLst>
      <p:ext uri="{BB962C8B-B14F-4D97-AF65-F5344CB8AC3E}">
        <p14:creationId xmlns:p14="http://schemas.microsoft.com/office/powerpoint/2010/main" val="390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17</a:t>
            </a:fld>
            <a:endParaRPr lang="en-US"/>
          </a:p>
        </p:txBody>
      </p:sp>
    </p:spTree>
    <p:extLst>
      <p:ext uri="{BB962C8B-B14F-4D97-AF65-F5344CB8AC3E}">
        <p14:creationId xmlns:p14="http://schemas.microsoft.com/office/powerpoint/2010/main" val="425648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itchFamily="2" charset="2"/>
              <a:buChar char="Ø"/>
            </a:pPr>
            <a:r>
              <a:rPr lang="en-US" dirty="0"/>
              <a:t>For the 1-year survival analyses: adult liver transplant recipients who underwent  1st liver transplant between January 1, 2008, and December 31, 2010.</a:t>
            </a:r>
          </a:p>
          <a:p>
            <a:endParaRPr lang="en-US" dirty="0"/>
          </a:p>
          <a:p>
            <a:pPr marL="457200" indent="-457200">
              <a:buFont typeface="Wingdings" pitchFamily="2" charset="2"/>
              <a:buChar char="Ø"/>
            </a:pPr>
            <a:r>
              <a:rPr lang="en-US" dirty="0"/>
              <a:t>For the 3-year survival analyses: adult liver transplant recipients who underwent  1st liver transplant between January 1, 2004, and December 31, 2008.</a:t>
            </a:r>
          </a:p>
          <a:p>
            <a:endParaRPr lang="en-US" dirty="0"/>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18</a:t>
            </a:fld>
            <a:endParaRPr lang="en-US"/>
          </a:p>
        </p:txBody>
      </p:sp>
    </p:spTree>
    <p:extLst>
      <p:ext uri="{BB962C8B-B14F-4D97-AF65-F5344CB8AC3E}">
        <p14:creationId xmlns:p14="http://schemas.microsoft.com/office/powerpoint/2010/main" val="231928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4514433"/>
            <a:ext cx="5000626" cy="187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8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22</a:t>
            </a:fld>
            <a:endParaRPr lang="en-US"/>
          </a:p>
        </p:txBody>
      </p:sp>
    </p:spTree>
    <p:extLst>
      <p:ext uri="{BB962C8B-B14F-4D97-AF65-F5344CB8AC3E}">
        <p14:creationId xmlns:p14="http://schemas.microsoft.com/office/powerpoint/2010/main" val="264170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3</a:t>
            </a:fld>
            <a:endParaRPr lang="en-US"/>
          </a:p>
        </p:txBody>
      </p:sp>
    </p:spTree>
    <p:extLst>
      <p:ext uri="{BB962C8B-B14F-4D97-AF65-F5344CB8AC3E}">
        <p14:creationId xmlns:p14="http://schemas.microsoft.com/office/powerpoint/2010/main" val="264170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Tradeoffs in the balance</a:t>
            </a:r>
            <a:endParaRPr lang="en-US" dirty="0"/>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23</a:t>
            </a:fld>
            <a:endParaRPr lang="en-US"/>
          </a:p>
        </p:txBody>
      </p:sp>
    </p:spTree>
    <p:extLst>
      <p:ext uri="{BB962C8B-B14F-4D97-AF65-F5344CB8AC3E}">
        <p14:creationId xmlns:p14="http://schemas.microsoft.com/office/powerpoint/2010/main" val="246645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24</a:t>
            </a:fld>
            <a:endParaRPr lang="en-US"/>
          </a:p>
        </p:txBody>
      </p:sp>
    </p:spTree>
    <p:extLst>
      <p:ext uri="{BB962C8B-B14F-4D97-AF65-F5344CB8AC3E}">
        <p14:creationId xmlns:p14="http://schemas.microsoft.com/office/powerpoint/2010/main" val="390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27</a:t>
            </a:fld>
            <a:endParaRPr lang="en-US"/>
          </a:p>
        </p:txBody>
      </p:sp>
    </p:spTree>
    <p:extLst>
      <p:ext uri="{BB962C8B-B14F-4D97-AF65-F5344CB8AC3E}">
        <p14:creationId xmlns:p14="http://schemas.microsoft.com/office/powerpoint/2010/main" val="264170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28</a:t>
            </a:fld>
            <a:endParaRPr lang="en-US"/>
          </a:p>
        </p:txBody>
      </p:sp>
    </p:spTree>
    <p:extLst>
      <p:ext uri="{BB962C8B-B14F-4D97-AF65-F5344CB8AC3E}">
        <p14:creationId xmlns:p14="http://schemas.microsoft.com/office/powerpoint/2010/main" val="390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4</a:t>
            </a:fld>
            <a:endParaRPr lang="en-US"/>
          </a:p>
        </p:txBody>
      </p:sp>
    </p:spTree>
    <p:extLst>
      <p:ext uri="{BB962C8B-B14F-4D97-AF65-F5344CB8AC3E}">
        <p14:creationId xmlns:p14="http://schemas.microsoft.com/office/powerpoint/2010/main" val="264170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ABFFB2-9AF0-4CE2-9D19-80D87A2C83C4}" type="slidenum">
              <a:rPr lang="en-US" smtClean="0"/>
              <a:pPr>
                <a:defRPr/>
              </a:pPr>
              <a:t>5</a:t>
            </a:fld>
            <a:endParaRPr lang="en-US"/>
          </a:p>
        </p:txBody>
      </p:sp>
    </p:spTree>
    <p:extLst>
      <p:ext uri="{BB962C8B-B14F-4D97-AF65-F5344CB8AC3E}">
        <p14:creationId xmlns:p14="http://schemas.microsoft.com/office/powerpoint/2010/main" val="325818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6</a:t>
            </a:fld>
            <a:endParaRPr lang="en-US"/>
          </a:p>
        </p:txBody>
      </p:sp>
    </p:spTree>
    <p:extLst>
      <p:ext uri="{BB962C8B-B14F-4D97-AF65-F5344CB8AC3E}">
        <p14:creationId xmlns:p14="http://schemas.microsoft.com/office/powerpoint/2010/main" val="99546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a:t>
            </a:r>
            <a:r>
              <a:rPr lang="en-US" baseline="0" dirty="0" smtClean="0"/>
              <a:t> them are from the UMN and MMRF, I’ll explicitly point out others are from other institutions. If you keep this figure in</a:t>
            </a:r>
            <a:r>
              <a:rPr lang="en-US" dirty="0" smtClean="0"/>
              <a:t> mind, the next figure will show the academic affiliations of these Senior Staff members.</a:t>
            </a:r>
            <a:endParaRPr lang="en-US" dirty="0"/>
          </a:p>
        </p:txBody>
      </p:sp>
      <p:sp>
        <p:nvSpPr>
          <p:cNvPr id="4" name="Slide Number Placeholder 3"/>
          <p:cNvSpPr>
            <a:spLocks noGrp="1"/>
          </p:cNvSpPr>
          <p:nvPr>
            <p:ph type="sldNum" sz="quarter" idx="10"/>
          </p:nvPr>
        </p:nvSpPr>
        <p:spPr/>
        <p:txBody>
          <a:bodyPr/>
          <a:lstStyle/>
          <a:p>
            <a:pPr>
              <a:defRPr/>
            </a:pPr>
            <a:fld id="{AAABFFB2-9AF0-4CE2-9D19-80D87A2C83C4}" type="slidenum">
              <a:rPr lang="en-US" smtClean="0"/>
              <a:pPr>
                <a:defRPr/>
              </a:pPr>
              <a:t>7</a:t>
            </a:fld>
            <a:endParaRPr lang="en-US"/>
          </a:p>
        </p:txBody>
      </p:sp>
    </p:spTree>
    <p:extLst>
      <p:ext uri="{BB962C8B-B14F-4D97-AF65-F5344CB8AC3E}">
        <p14:creationId xmlns:p14="http://schemas.microsoft.com/office/powerpoint/2010/main" val="371280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8</a:t>
            </a:fld>
            <a:endParaRPr lang="en-US"/>
          </a:p>
        </p:txBody>
      </p:sp>
    </p:spTree>
    <p:extLst>
      <p:ext uri="{BB962C8B-B14F-4D97-AF65-F5344CB8AC3E}">
        <p14:creationId xmlns:p14="http://schemas.microsoft.com/office/powerpoint/2010/main" val="15586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CD419-9A95-455C-BFDE-625376184F9A}" type="slidenum">
              <a:rPr lang="en-US" smtClean="0"/>
              <a:pPr>
                <a:defRPr/>
              </a:pPr>
              <a:t>9</a:t>
            </a:fld>
            <a:endParaRPr lang="en-US"/>
          </a:p>
        </p:txBody>
      </p:sp>
    </p:spTree>
    <p:extLst>
      <p:ext uri="{BB962C8B-B14F-4D97-AF65-F5344CB8AC3E}">
        <p14:creationId xmlns:p14="http://schemas.microsoft.com/office/powerpoint/2010/main" val="46276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UM-KECC: University of Michigan Kidney Epidemiology and Cost Center</a:t>
            </a:r>
            <a:endParaRPr lang="en-US" dirty="0"/>
          </a:p>
        </p:txBody>
      </p:sp>
      <p:sp>
        <p:nvSpPr>
          <p:cNvPr id="4" name="Slide Number Placeholder 3"/>
          <p:cNvSpPr>
            <a:spLocks noGrp="1"/>
          </p:cNvSpPr>
          <p:nvPr>
            <p:ph type="sldNum" sz="quarter" idx="10"/>
          </p:nvPr>
        </p:nvSpPr>
        <p:spPr/>
        <p:txBody>
          <a:bodyPr/>
          <a:lstStyle/>
          <a:p>
            <a:pPr>
              <a:defRPr/>
            </a:pPr>
            <a:fld id="{AAABFFB2-9AF0-4CE2-9D19-80D87A2C83C4}" type="slidenum">
              <a:rPr lang="en-US" smtClean="0"/>
              <a:pPr>
                <a:defRPr/>
              </a:pPr>
              <a:t>10</a:t>
            </a:fld>
            <a:endParaRPr lang="en-US"/>
          </a:p>
        </p:txBody>
      </p:sp>
    </p:spTree>
    <p:extLst>
      <p:ext uri="{BB962C8B-B14F-4D97-AF65-F5344CB8AC3E}">
        <p14:creationId xmlns:p14="http://schemas.microsoft.com/office/powerpoint/2010/main" val="154926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108036"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Tree>
    <p:extLst>
      <p:ext uri="{BB962C8B-B14F-4D97-AF65-F5344CB8AC3E}">
        <p14:creationId xmlns:p14="http://schemas.microsoft.com/office/powerpoint/2010/main" val="133242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defRPr sz="3200" b="1"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2543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131984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rtr main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extBox 3"/>
          <p:cNvSpPr txBox="1"/>
          <p:nvPr userDrawn="1"/>
        </p:nvSpPr>
        <p:spPr>
          <a:xfrm>
            <a:off x="4343412" y="6216134"/>
            <a:ext cx="457176" cy="369332"/>
          </a:xfrm>
          <a:prstGeom prst="rect">
            <a:avLst/>
          </a:prstGeom>
          <a:noFill/>
        </p:spPr>
        <p:txBody>
          <a:bodyPr wrap="none" rtlCol="0">
            <a:spAutoFit/>
          </a:bodyPr>
          <a:lstStyle/>
          <a:p>
            <a:fld id="{B409587D-0AA8-486A-9200-71E6B06EB829}" type="slidenum">
              <a:rPr lang="en-US" sz="1800" smtClean="0">
                <a:solidFill>
                  <a:srgbClr val="333366"/>
                </a:solidFill>
                <a:latin typeface="Calibri"/>
              </a:rPr>
              <a:pPr/>
              <a:t>‹#›</a:t>
            </a:fld>
            <a:endParaRPr lang="en-US" sz="1800" dirty="0">
              <a:solidFill>
                <a:srgbClr val="333366"/>
              </a:solidFill>
              <a:latin typeface="Calibri"/>
            </a:endParaRPr>
          </a:p>
        </p:txBody>
      </p:sp>
    </p:spTree>
    <p:extLst>
      <p:ext uri="{BB962C8B-B14F-4D97-AF65-F5344CB8AC3E}">
        <p14:creationId xmlns:p14="http://schemas.microsoft.com/office/powerpoint/2010/main" val="286626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dirty="0">
                <a:solidFill>
                  <a:srgbClr val="333366"/>
                </a:solidFill>
              </a:rPr>
              <a:t> </a:t>
            </a:r>
          </a:p>
          <a:p>
            <a:pPr>
              <a:defRPr/>
            </a:pPr>
            <a:r>
              <a:rPr lang="en-US" sz="1000" dirty="0">
                <a:solidFill>
                  <a:srgbClr val="333366"/>
                </a:solidFill>
              </a:rPr>
              <a:t>presentation title</a:t>
            </a:r>
          </a:p>
        </p:txBody>
      </p:sp>
      <p:sp>
        <p:nvSpPr>
          <p:cNvPr id="2" name="Rectangle 1"/>
          <p:cNvSpPr/>
          <p:nvPr userDrawn="1"/>
        </p:nvSpPr>
        <p:spPr>
          <a:xfrm>
            <a:off x="4343400" y="6217920"/>
            <a:ext cx="457176" cy="369332"/>
          </a:xfrm>
          <a:prstGeom prst="rect">
            <a:avLst/>
          </a:prstGeom>
        </p:spPr>
        <p:txBody>
          <a:bodyPr wrap="none">
            <a:spAutoFit/>
          </a:bodyPr>
          <a:lstStyle/>
          <a:p>
            <a:fld id="{B409587D-0AA8-486A-9200-71E6B06EB829}" type="slidenum">
              <a:rPr lang="en-US" sz="1800" smtClean="0">
                <a:solidFill>
                  <a:srgbClr val="333366"/>
                </a:solidFill>
                <a:latin typeface="Calibri"/>
              </a:rPr>
              <a:pPr/>
              <a:t>‹#›</a:t>
            </a:fld>
            <a:endParaRPr lang="en-US" sz="1800" dirty="0"/>
          </a:p>
        </p:txBody>
      </p:sp>
    </p:spTree>
    <p:extLst>
      <p:ext uri="{BB962C8B-B14F-4D97-AF65-F5344CB8AC3E}">
        <p14:creationId xmlns:p14="http://schemas.microsoft.com/office/powerpoint/2010/main" val="319093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2" name="Rectangle 1"/>
          <p:cNvSpPr/>
          <p:nvPr userDrawn="1"/>
        </p:nvSpPr>
        <p:spPr>
          <a:xfrm>
            <a:off x="4343400" y="6217920"/>
            <a:ext cx="457176" cy="369332"/>
          </a:xfrm>
          <a:prstGeom prst="rect">
            <a:avLst/>
          </a:prstGeom>
        </p:spPr>
        <p:txBody>
          <a:bodyPr wrap="none">
            <a:spAutoFit/>
          </a:bodyPr>
          <a:lstStyle/>
          <a:p>
            <a:fld id="{B409587D-0AA8-486A-9200-71E6B06EB829}" type="slidenum">
              <a:rPr lang="en-US" sz="1800" smtClean="0">
                <a:solidFill>
                  <a:srgbClr val="333366"/>
                </a:solidFill>
                <a:latin typeface="Calibri"/>
              </a:rPr>
              <a:pPr/>
              <a:t>‹#›</a:t>
            </a:fld>
            <a:endParaRPr lang="en-US" sz="1800" dirty="0"/>
          </a:p>
        </p:txBody>
      </p:sp>
    </p:spTree>
    <p:extLst>
      <p:ext uri="{BB962C8B-B14F-4D97-AF65-F5344CB8AC3E}">
        <p14:creationId xmlns:p14="http://schemas.microsoft.com/office/powerpoint/2010/main" val="236450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Tree>
    <p:extLst>
      <p:ext uri="{BB962C8B-B14F-4D97-AF65-F5344CB8AC3E}">
        <p14:creationId xmlns:p14="http://schemas.microsoft.com/office/powerpoint/2010/main" val="304769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defRPr sz="3200" b="1"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195491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
        <p:nvSpPr>
          <p:cNvPr id="5" name="Title 4"/>
          <p:cNvSpPr>
            <a:spLocks noGrp="1"/>
          </p:cNvSpPr>
          <p:nvPr>
            <p:ph type="title"/>
          </p:nvPr>
        </p:nvSpPr>
        <p:spPr>
          <a:xfrm>
            <a:off x="454025" y="476250"/>
            <a:ext cx="8229600" cy="1143000"/>
          </a:xfrm>
          <a:prstGeom prst="rect">
            <a:avLst/>
          </a:prstGeom>
        </p:spPr>
        <p:txBody>
          <a:bodyPr anchor="b">
            <a:normAutofit/>
          </a:bodyPr>
          <a:lstStyle>
            <a:lvl1pPr algn="l" rtl="0" fontAlgn="auto">
              <a:spcBef>
                <a:spcPct val="0"/>
              </a:spcBef>
              <a:spcAft>
                <a:spcPts val="0"/>
              </a:spcAft>
              <a:defRPr lang="en-US" sz="3200" kern="1200" dirty="0" smtClean="0">
                <a:solidFill>
                  <a:schemeClr val="tx1"/>
                </a:solidFill>
                <a:latin typeface="Impact"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8173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
        <p:nvSpPr>
          <p:cNvPr id="5" name="Title 4"/>
          <p:cNvSpPr>
            <a:spLocks noGrp="1"/>
          </p:cNvSpPr>
          <p:nvPr>
            <p:ph type="title"/>
          </p:nvPr>
        </p:nvSpPr>
        <p:spPr>
          <a:xfrm>
            <a:off x="454025" y="476250"/>
            <a:ext cx="8229600" cy="1143000"/>
          </a:xfrm>
          <a:prstGeom prst="rect">
            <a:avLst/>
          </a:prstGeom>
        </p:spPr>
        <p:txBody>
          <a:bodyPr anchor="b">
            <a:normAutofit/>
          </a:bodyPr>
          <a:lstStyle>
            <a:lvl1pPr algn="l" rtl="0" fontAlgn="auto">
              <a:spcBef>
                <a:spcPct val="0"/>
              </a:spcBef>
              <a:spcAft>
                <a:spcPts val="0"/>
              </a:spcAft>
              <a:defRPr lang="en-US" sz="3200" kern="1200" dirty="0" smtClean="0">
                <a:solidFill>
                  <a:schemeClr val="tx1"/>
                </a:solidFill>
                <a:latin typeface="Impact"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5139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lnSpc>
                <a:spcPts val="3000"/>
              </a:lnSpc>
              <a:defRPr sz="28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0066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50933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rtr main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extBox 3"/>
          <p:cNvSpPr txBox="1"/>
          <p:nvPr userDrawn="1"/>
        </p:nvSpPr>
        <p:spPr>
          <a:xfrm>
            <a:off x="4343412" y="6216134"/>
            <a:ext cx="457176" cy="369332"/>
          </a:xfrm>
          <a:prstGeom prst="rect">
            <a:avLst/>
          </a:prstGeom>
          <a:noFill/>
        </p:spPr>
        <p:txBody>
          <a:bodyPr wrap="none" rtlCol="0">
            <a:spAutoFit/>
          </a:bodyPr>
          <a:lstStyle/>
          <a:p>
            <a:fld id="{B409587D-0AA8-486A-9200-71E6B06EB829}" type="slidenum">
              <a:rPr lang="en-US" sz="1800" smtClean="0">
                <a:solidFill>
                  <a:srgbClr val="333366"/>
                </a:solidFill>
                <a:latin typeface="Calibri"/>
              </a:rPr>
              <a:pPr/>
              <a:t>‹#›</a:t>
            </a:fld>
            <a:endParaRPr lang="en-US" sz="1800" dirty="0">
              <a:solidFill>
                <a:srgbClr val="333366"/>
              </a:solidFill>
              <a:latin typeface="Calibri"/>
            </a:endParaRPr>
          </a:p>
        </p:txBody>
      </p:sp>
    </p:spTree>
    <p:extLst>
      <p:ext uri="{BB962C8B-B14F-4D97-AF65-F5344CB8AC3E}">
        <p14:creationId xmlns:p14="http://schemas.microsoft.com/office/powerpoint/2010/main" val="1605661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816107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911075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Tree>
    <p:extLst>
      <p:ext uri="{BB962C8B-B14F-4D97-AF65-F5344CB8AC3E}">
        <p14:creationId xmlns:p14="http://schemas.microsoft.com/office/powerpoint/2010/main" val="564368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defRPr sz="3200" b="1"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538330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1337285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rtr main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extBox 3"/>
          <p:cNvSpPr txBox="1"/>
          <p:nvPr userDrawn="1"/>
        </p:nvSpPr>
        <p:spPr>
          <a:xfrm>
            <a:off x="4343412" y="6216134"/>
            <a:ext cx="457176" cy="369332"/>
          </a:xfrm>
          <a:prstGeom prst="rect">
            <a:avLst/>
          </a:prstGeom>
          <a:noFill/>
        </p:spPr>
        <p:txBody>
          <a:bodyPr wrap="none" rtlCol="0">
            <a:spAutoFit/>
          </a:bodyPr>
          <a:lstStyle/>
          <a:p>
            <a:fld id="{B409587D-0AA8-486A-9200-71E6B06EB829}" type="slidenum">
              <a:rPr lang="en-US" sz="1800" smtClean="0">
                <a:solidFill>
                  <a:srgbClr val="333366"/>
                </a:solidFill>
                <a:latin typeface="Calibri"/>
              </a:rPr>
              <a:pPr/>
              <a:t>‹#›</a:t>
            </a:fld>
            <a:endParaRPr lang="en-US" sz="1800" dirty="0">
              <a:solidFill>
                <a:srgbClr val="333366"/>
              </a:solidFill>
              <a:latin typeface="Calibri"/>
            </a:endParaRPr>
          </a:p>
        </p:txBody>
      </p:sp>
    </p:spTree>
    <p:extLst>
      <p:ext uri="{BB962C8B-B14F-4D97-AF65-F5344CB8AC3E}">
        <p14:creationId xmlns:p14="http://schemas.microsoft.com/office/powerpoint/2010/main" val="995929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8056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lnSpc>
                <a:spcPts val="3000"/>
              </a:lnSpc>
              <a:defRPr sz="28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149197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Tree>
    <p:extLst>
      <p:ext uri="{BB962C8B-B14F-4D97-AF65-F5344CB8AC3E}">
        <p14:creationId xmlns:p14="http://schemas.microsoft.com/office/powerpoint/2010/main" val="3363801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defRPr sz="3200" b="1"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239381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1526353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rtr main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28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625045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1535585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140705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Tree>
    <p:extLst>
      <p:ext uri="{BB962C8B-B14F-4D97-AF65-F5344CB8AC3E}">
        <p14:creationId xmlns:p14="http://schemas.microsoft.com/office/powerpoint/2010/main" val="2127334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defRPr sz="3200" b="1"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98982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09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a:lnSpc>
                <a:spcPts val="3000"/>
              </a:lnSpc>
              <a:defRPr sz="2800">
                <a:latin typeface="Impact" pitchFamily="34" charset="0"/>
              </a:defRPr>
            </a:lvl1pPr>
          </a:lstStyle>
          <a:p>
            <a:r>
              <a:rPr lang="en-US" dirty="0"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3203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1269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5645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0660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8467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3328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2464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883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332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06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smtClean="0"/>
              <a:pPr>
                <a:defRPr/>
              </a:pPr>
              <a:t>‹#›</a:t>
            </a:fld>
            <a:r>
              <a:rPr lang="en-US" dirty="0" smtClean="0"/>
              <a:t> </a:t>
            </a:r>
          </a:p>
          <a:p>
            <a:pPr>
              <a:defRPr/>
            </a:pPr>
            <a:r>
              <a:rPr lang="en-US" sz="1000" dirty="0" smtClean="0"/>
              <a:t>presentation title</a:t>
            </a:r>
            <a:endParaRPr lang="en-US" sz="1000" dirty="0"/>
          </a:p>
        </p:txBody>
      </p:sp>
      <p:sp>
        <p:nvSpPr>
          <p:cNvPr id="4" name="Title 1"/>
          <p:cNvSpPr>
            <a:spLocks noGrp="1"/>
          </p:cNvSpPr>
          <p:nvPr>
            <p:ph type="title" hasCustomPrompt="1"/>
          </p:nvPr>
        </p:nvSpPr>
        <p:spPr>
          <a:xfrm>
            <a:off x="722313" y="4406900"/>
            <a:ext cx="7772400" cy="1362075"/>
          </a:xfrm>
          <a:prstGeom prst="rect">
            <a:avLst/>
          </a:prstGeom>
        </p:spPr>
        <p:txBody>
          <a:bodyPr anchor="t"/>
          <a:lstStyle>
            <a:lvl1pPr algn="l">
              <a:lnSpc>
                <a:spcPts val="3000"/>
              </a:lnSpc>
              <a:defRPr sz="2800" b="0" cap="none">
                <a:latin typeface="Impact" pitchFamily="34" charset="0"/>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6287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475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tr title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299670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rtr main slide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400">
                <a:latin typeface="+mn-lt"/>
              </a:defRPr>
            </a:lvl2pPr>
            <a:lvl3pPr>
              <a:spcBef>
                <a:spcPts val="0"/>
              </a:spcBef>
              <a:defRPr sz="2000">
                <a:latin typeface="+mn-lt"/>
              </a:defRPr>
            </a:lvl3pPr>
            <a:lvl4pPr>
              <a:spcBef>
                <a:spcPts val="0"/>
              </a:spcBef>
              <a:buSzPct val="75000"/>
              <a:buFont typeface="Wingdings" pitchFamily="2" charset="2"/>
              <a:buChar char="§"/>
              <a:defRPr sz="16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
        <p:nvSpPr>
          <p:cNvPr id="4" name="TextBox 3"/>
          <p:cNvSpPr txBox="1"/>
          <p:nvPr userDrawn="1"/>
        </p:nvSpPr>
        <p:spPr>
          <a:xfrm>
            <a:off x="4343412" y="6216134"/>
            <a:ext cx="457176" cy="369332"/>
          </a:xfrm>
          <a:prstGeom prst="rect">
            <a:avLst/>
          </a:prstGeom>
          <a:noFill/>
        </p:spPr>
        <p:txBody>
          <a:bodyPr wrap="none" rtlCol="0">
            <a:spAutoFit/>
          </a:bodyPr>
          <a:lstStyle/>
          <a:p>
            <a:fld id="{B409587D-0AA8-486A-9200-71E6B06EB829}" type="slidenum">
              <a:rPr lang="en-US" sz="1800" smtClean="0">
                <a:solidFill>
                  <a:srgbClr val="333366"/>
                </a:solidFill>
                <a:latin typeface="Calibri"/>
              </a:rPr>
              <a:pPr/>
              <a:t>‹#›</a:t>
            </a:fld>
            <a:endParaRPr lang="en-US" sz="1800" dirty="0">
              <a:solidFill>
                <a:srgbClr val="333366"/>
              </a:solidFill>
              <a:latin typeface="Calibri"/>
            </a:endParaRPr>
          </a:p>
        </p:txBody>
      </p:sp>
    </p:spTree>
    <p:extLst>
      <p:ext uri="{BB962C8B-B14F-4D97-AF65-F5344CB8AC3E}">
        <p14:creationId xmlns:p14="http://schemas.microsoft.com/office/powerpoint/2010/main" val="257594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454025" y="1795463"/>
            <a:ext cx="4041775"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795463"/>
            <a:ext cx="4038600" cy="4330700"/>
          </a:xfrm>
          <a:prstGeom prst="rect">
            <a:avLst/>
          </a:prstGeom>
        </p:spPr>
        <p:txBody>
          <a:bodyPr>
            <a:normAutofit/>
          </a:bodyPr>
          <a:lstStyle>
            <a:lvl1pPr>
              <a:spcBef>
                <a:spcPts val="0"/>
              </a:spcBef>
              <a:defRPr sz="2400">
                <a:latin typeface="+mn-lt"/>
              </a:defRPr>
            </a:lvl1pPr>
            <a:lvl2pPr>
              <a:spcBef>
                <a:spcPts val="0"/>
              </a:spcBef>
              <a:buSzPct val="75000"/>
              <a:buFont typeface="Wingdings" pitchFamily="2" charset="2"/>
              <a:buChar char="§"/>
              <a:defRPr sz="2000">
                <a:latin typeface="+mn-lt"/>
              </a:defRPr>
            </a:lvl2pPr>
            <a:lvl3pPr>
              <a:spcBef>
                <a:spcPts val="0"/>
              </a:spcBef>
              <a:defRPr sz="1800">
                <a:latin typeface="+mn-lt"/>
              </a:defRPr>
            </a:lvl3pPr>
            <a:lvl4pPr>
              <a:spcBef>
                <a:spcPts val="0"/>
              </a:spcBef>
              <a:buSzPct val="75000"/>
              <a:buFont typeface="Wingdings" pitchFamily="2" charset="2"/>
              <a:buChar cha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itle 1"/>
          <p:cNvSpPr>
            <a:spLocks noGrp="1"/>
          </p:cNvSpPr>
          <p:nvPr>
            <p:ph type="title"/>
          </p:nvPr>
        </p:nvSpPr>
        <p:spPr>
          <a:xfrm>
            <a:off x="454025" y="274638"/>
            <a:ext cx="8232775" cy="1332220"/>
          </a:xfrm>
          <a:prstGeom prst="rect">
            <a:avLst/>
          </a:prstGeom>
        </p:spPr>
        <p:txBody>
          <a:bodyPr anchor="b" anchorCtr="0">
            <a:normAutofit/>
          </a:bodyPr>
          <a:lstStyle>
            <a:lvl1pPr algn="l">
              <a:defRPr sz="3200">
                <a:latin typeface="Impact" pitchFamily="34" charset="0"/>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1123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 descr="srtr main slide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txBox="1">
            <a:spLocks/>
          </p:cNvSpPr>
          <p:nvPr userDrawn="1"/>
        </p:nvSpPr>
        <p:spPr>
          <a:xfrm>
            <a:off x="454025" y="274638"/>
            <a:ext cx="8232775" cy="1331912"/>
          </a:xfrm>
          <a:prstGeom prst="rect">
            <a:avLst/>
          </a:prstGeom>
        </p:spPr>
        <p:txBody>
          <a:bodyPr anchor="b">
            <a:normAutofit/>
          </a:bodyPr>
          <a:lstStyle>
            <a:lvl1pPr algn="l">
              <a:defRPr sz="3200">
                <a:latin typeface="Impact" pitchFamily="34" charset="0"/>
              </a:defRPr>
            </a:lvl1pPr>
          </a:lstStyle>
          <a:p>
            <a:pPr fontAlgn="auto">
              <a:spcAft>
                <a:spcPts val="0"/>
              </a:spcAft>
              <a:defRPr/>
            </a:pPr>
            <a:r>
              <a:rPr lang="en-US" dirty="0" smtClean="0">
                <a:solidFill>
                  <a:srgbClr val="333366"/>
                </a:solidFill>
              </a:rPr>
              <a:t>Click to edit Master title style</a:t>
            </a:r>
          </a:p>
        </p:txBody>
      </p:sp>
      <p:sp>
        <p:nvSpPr>
          <p:cNvPr id="3" name="Text Placeholder 2"/>
          <p:cNvSpPr>
            <a:spLocks noGrp="1"/>
          </p:cNvSpPr>
          <p:nvPr>
            <p:ph type="body" idx="1"/>
          </p:nvPr>
        </p:nvSpPr>
        <p:spPr>
          <a:xfrm>
            <a:off x="454025" y="1795463"/>
            <a:ext cx="4043363"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4025" y="2174875"/>
            <a:ext cx="4043363"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795463"/>
            <a:ext cx="4041775" cy="379412"/>
          </a:xfrm>
          <a:prstGeom prst="rect">
            <a:avLst/>
          </a:prstGeo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spcBef>
                <a:spcPts val="0"/>
              </a:spcBef>
              <a:defRPr sz="2000">
                <a:latin typeface="+mn-lt"/>
              </a:defRPr>
            </a:lvl1pPr>
            <a:lvl2pPr>
              <a:spcBef>
                <a:spcPts val="0"/>
              </a:spcBef>
              <a:buSzPct val="75000"/>
              <a:buFont typeface="Wingdings" pitchFamily="2" charset="2"/>
              <a:buChar char="§"/>
              <a:defRPr sz="1800">
                <a:latin typeface="+mn-lt"/>
              </a:defRPr>
            </a:lvl2pPr>
            <a:lvl3pPr>
              <a:spcBef>
                <a:spcPts val="0"/>
              </a:spcBef>
              <a:defRPr sz="1600">
                <a:latin typeface="+mn-lt"/>
              </a:defRPr>
            </a:lvl3pPr>
            <a:lvl4pPr>
              <a:spcBef>
                <a:spcPts val="0"/>
              </a:spcBef>
              <a:buSzPct val="75000"/>
              <a:buFont typeface="Wingdings" pitchFamily="2" charset="2"/>
              <a:buChar cha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Date Placeholder 3"/>
          <p:cNvSpPr>
            <a:spLocks noGrp="1"/>
          </p:cNvSpPr>
          <p:nvPr>
            <p:ph type="dt" sz="half" idx="10"/>
          </p:nvPr>
        </p:nvSpPr>
        <p:spPr>
          <a:xfrm>
            <a:off x="454024" y="6258632"/>
            <a:ext cx="4117975" cy="365125"/>
          </a:xfrm>
          <a:prstGeom prst="rect">
            <a:avLst/>
          </a:prstGeom>
        </p:spPr>
        <p:txBody>
          <a:bodyPr/>
          <a:lstStyle>
            <a:lvl1pPr>
              <a:defRPr sz="1050" dirty="0" smtClean="0">
                <a:solidFill>
                  <a:schemeClr val="tx1"/>
                </a:solidFill>
                <a:latin typeface="Trebuchet MS" pitchFamily="34" charset="0"/>
              </a:defRPr>
            </a:lvl1pPr>
          </a:lstStyle>
          <a:p>
            <a:pPr>
              <a:defRPr/>
            </a:pPr>
            <a:fld id="{470F602F-62AF-4137-953B-9D0422651E1B}" type="slidenum">
              <a:rPr lang="en-US">
                <a:solidFill>
                  <a:srgbClr val="333366"/>
                </a:solidFill>
              </a:rPr>
              <a:pPr>
                <a:defRPr/>
              </a:pPr>
              <a:t>‹#›</a:t>
            </a:fld>
            <a:r>
              <a:rPr lang="en-US">
                <a:solidFill>
                  <a:srgbClr val="333366"/>
                </a:solidFill>
              </a:rPr>
              <a:t> </a:t>
            </a:r>
          </a:p>
          <a:p>
            <a:pPr>
              <a:defRPr/>
            </a:pPr>
            <a:r>
              <a:rPr lang="en-US" sz="1000">
                <a:solidFill>
                  <a:srgbClr val="333366"/>
                </a:solidFill>
              </a:rPr>
              <a:t>presentation title</a:t>
            </a:r>
          </a:p>
        </p:txBody>
      </p:sp>
    </p:spTree>
    <p:extLst>
      <p:ext uri="{BB962C8B-B14F-4D97-AF65-F5344CB8AC3E}">
        <p14:creationId xmlns:p14="http://schemas.microsoft.com/office/powerpoint/2010/main" val="3864782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rtr main slide background.jpg"/>
          <p:cNvPicPr>
            <a:picLocks noChangeAspect="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961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9424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721" r:id="rId7"/>
    <p:sldLayoutId id="2147483722" r:id="rId8"/>
    <p:sldLayoutId id="2147483723" r:id="rId9"/>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475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2568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621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bg1"/>
                </a:solidFill>
                <a:latin typeface="+mn-lt"/>
                <a:cs typeface="+mn-cs"/>
              </a:defRPr>
            </a:lvl1pPr>
          </a:lstStyle>
          <a:p>
            <a:fld id="{0EED6733-A5CD-4968-9406-7E9B328D921A}" type="datetimeFigureOut">
              <a:rPr lang="en-US" smtClean="0">
                <a:solidFill>
                  <a:srgbClr val="FFFFFF"/>
                </a:solidFill>
              </a:rPr>
              <a:pPr/>
              <a:t>11/21/2014</a:t>
            </a:fld>
            <a:endParaRPr lang="en-US">
              <a:solidFill>
                <a:srgbClr val="FFFFFF"/>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bg1"/>
                </a:solidFill>
                <a:latin typeface="+mn-lt"/>
                <a:cs typeface="+mn-cs"/>
              </a:defRPr>
            </a:lvl1pPr>
          </a:lstStyle>
          <a:p>
            <a:endParaRPr lang="en-US">
              <a:solidFill>
                <a:srgbClr val="FFFFFF"/>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F8840621-C543-4058-95B8-CA68F8FCA9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6729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rtl="0" eaLnBrk="1" fontAlgn="base" hangingPunct="1">
        <a:spcBef>
          <a:spcPct val="0"/>
        </a:spcBef>
        <a:spcAft>
          <a:spcPct val="0"/>
        </a:spcAft>
        <a:defRPr sz="4400">
          <a:solidFill>
            <a:srgbClr val="FFFF00"/>
          </a:solidFill>
          <a:latin typeface="+mj-lt"/>
          <a:ea typeface="+mj-ea"/>
          <a:cs typeface="+mj-cs"/>
        </a:defRPr>
      </a:lvl1pPr>
      <a:lvl2pPr algn="ctr" rtl="0" eaLnBrk="1" fontAlgn="base" hangingPunct="1">
        <a:spcBef>
          <a:spcPct val="0"/>
        </a:spcBef>
        <a:spcAft>
          <a:spcPct val="0"/>
        </a:spcAft>
        <a:defRPr sz="4400">
          <a:solidFill>
            <a:srgbClr val="FFFF00"/>
          </a:solidFill>
          <a:latin typeface="Arial" charset="0"/>
        </a:defRPr>
      </a:lvl2pPr>
      <a:lvl3pPr algn="ctr" rtl="0" eaLnBrk="1" fontAlgn="base" hangingPunct="1">
        <a:spcBef>
          <a:spcPct val="0"/>
        </a:spcBef>
        <a:spcAft>
          <a:spcPct val="0"/>
        </a:spcAft>
        <a:defRPr sz="4400">
          <a:solidFill>
            <a:srgbClr val="FFFF00"/>
          </a:solidFill>
          <a:latin typeface="Arial" charset="0"/>
        </a:defRPr>
      </a:lvl3pPr>
      <a:lvl4pPr algn="ctr" rtl="0" eaLnBrk="1" fontAlgn="base" hangingPunct="1">
        <a:spcBef>
          <a:spcPct val="0"/>
        </a:spcBef>
        <a:spcAft>
          <a:spcPct val="0"/>
        </a:spcAft>
        <a:defRPr sz="4400">
          <a:solidFill>
            <a:srgbClr val="FFFF00"/>
          </a:solidFill>
          <a:latin typeface="Arial" charset="0"/>
        </a:defRPr>
      </a:lvl4pPr>
      <a:lvl5pPr algn="ctr" rtl="0" eaLnBrk="1" fontAlgn="base" hangingPunct="1">
        <a:spcBef>
          <a:spcPct val="0"/>
        </a:spcBef>
        <a:spcAft>
          <a:spcPct val="0"/>
        </a:spcAft>
        <a:defRPr sz="4400">
          <a:solidFill>
            <a:srgbClr val="FFFF00"/>
          </a:solidFill>
          <a:latin typeface="Arial" charset="0"/>
        </a:defRPr>
      </a:lvl5pPr>
      <a:lvl6pPr marL="457200" algn="ctr" rtl="0" eaLnBrk="1" fontAlgn="base" hangingPunct="1">
        <a:spcBef>
          <a:spcPct val="0"/>
        </a:spcBef>
        <a:spcAft>
          <a:spcPct val="0"/>
        </a:spcAft>
        <a:defRPr sz="4400">
          <a:solidFill>
            <a:srgbClr val="FFFF00"/>
          </a:solidFill>
          <a:latin typeface="Arial" charset="0"/>
        </a:defRPr>
      </a:lvl6pPr>
      <a:lvl7pPr marL="914400" algn="ctr" rtl="0" eaLnBrk="1" fontAlgn="base" hangingPunct="1">
        <a:spcBef>
          <a:spcPct val="0"/>
        </a:spcBef>
        <a:spcAft>
          <a:spcPct val="0"/>
        </a:spcAft>
        <a:defRPr sz="4400">
          <a:solidFill>
            <a:srgbClr val="FFFF00"/>
          </a:solidFill>
          <a:latin typeface="Arial" charset="0"/>
        </a:defRPr>
      </a:lvl7pPr>
      <a:lvl8pPr marL="1371600" algn="ctr" rtl="0" eaLnBrk="1" fontAlgn="base" hangingPunct="1">
        <a:spcBef>
          <a:spcPct val="0"/>
        </a:spcBef>
        <a:spcAft>
          <a:spcPct val="0"/>
        </a:spcAft>
        <a:defRPr sz="4400">
          <a:solidFill>
            <a:srgbClr val="FFFF00"/>
          </a:solidFill>
          <a:latin typeface="Arial" charset="0"/>
        </a:defRPr>
      </a:lvl8pPr>
      <a:lvl9pPr marL="1828800" algn="ctr" rtl="0" eaLnBrk="1" fontAlgn="base" hangingPunct="1">
        <a:spcBef>
          <a:spcPct val="0"/>
        </a:spcBef>
        <a:spcAft>
          <a:spcPct val="0"/>
        </a:spcAft>
        <a:defRPr sz="4400">
          <a:solidFill>
            <a:srgbClr val="FFFF00"/>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3379" y="754604"/>
            <a:ext cx="7562954" cy="1429796"/>
          </a:xfrm>
        </p:spPr>
        <p:txBody>
          <a:bodyPr>
            <a:normAutofit/>
          </a:bodyPr>
          <a:lstStyle/>
          <a:p>
            <a:r>
              <a:rPr lang="en-US" dirty="0"/>
              <a:t>Designing Systematic and Center-Specific Metrics to Foster Innovation </a:t>
            </a:r>
          </a:p>
        </p:txBody>
      </p:sp>
      <p:sp>
        <p:nvSpPr>
          <p:cNvPr id="5" name="Subtitle 4"/>
          <p:cNvSpPr>
            <a:spLocks noGrp="1"/>
          </p:cNvSpPr>
          <p:nvPr>
            <p:ph type="subTitle" idx="1"/>
          </p:nvPr>
        </p:nvSpPr>
        <p:spPr>
          <a:xfrm>
            <a:off x="368542" y="2877778"/>
            <a:ext cx="7976848" cy="1809750"/>
          </a:xfrm>
        </p:spPr>
        <p:txBody>
          <a:bodyPr>
            <a:normAutofit fontScale="85000" lnSpcReduction="10000"/>
          </a:bodyPr>
          <a:lstStyle/>
          <a:p>
            <a:r>
              <a:rPr lang="en-US" sz="3500" dirty="0" smtClean="0"/>
              <a:t>Ajay Israni, M.D., M.S.</a:t>
            </a:r>
          </a:p>
          <a:p>
            <a:r>
              <a:rPr lang="en-US" sz="2800" dirty="0" smtClean="0"/>
              <a:t>Deputy Director, Scientific Registry of Transplant Recipients</a:t>
            </a:r>
          </a:p>
          <a:p>
            <a:r>
              <a:rPr lang="en-US" sz="1900" dirty="0" smtClean="0"/>
              <a:t>Associate Professor of Medicine, Nephrology Division, Hennepin County Medical Center,</a:t>
            </a:r>
          </a:p>
          <a:p>
            <a:r>
              <a:rPr lang="en-US" sz="1900" dirty="0" smtClean="0"/>
              <a:t>Adjunct Faculty, School of Public Health,</a:t>
            </a:r>
          </a:p>
          <a:p>
            <a:r>
              <a:rPr lang="en-US" sz="1900" dirty="0" smtClean="0"/>
              <a:t>University of Minnesota</a:t>
            </a:r>
          </a:p>
          <a:p>
            <a:endParaRPr lang="en-US" dirty="0"/>
          </a:p>
        </p:txBody>
      </p:sp>
    </p:spTree>
    <p:extLst>
      <p:ext uri="{BB962C8B-B14F-4D97-AF65-F5344CB8AC3E}">
        <p14:creationId xmlns:p14="http://schemas.microsoft.com/office/powerpoint/2010/main" val="3676680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0"/>
          <p:cNvSpPr>
            <a:spLocks noChangeArrowheads="1"/>
          </p:cNvSpPr>
          <p:nvPr/>
        </p:nvSpPr>
        <p:spPr bwMode="auto">
          <a:xfrm>
            <a:off x="1227760" y="4941045"/>
            <a:ext cx="1122682" cy="63196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a:latin typeface="Arial" charset="0"/>
              </a:rPr>
              <a:t>CMS</a:t>
            </a:r>
          </a:p>
        </p:txBody>
      </p:sp>
      <p:sp>
        <p:nvSpPr>
          <p:cNvPr id="5" name="Rectangle 148"/>
          <p:cNvSpPr>
            <a:spLocks noChangeArrowheads="1"/>
          </p:cNvSpPr>
          <p:nvPr/>
        </p:nvSpPr>
        <p:spPr bwMode="auto">
          <a:xfrm>
            <a:off x="2643566" y="4941045"/>
            <a:ext cx="1097103" cy="63196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OPTN</a:t>
            </a:r>
          </a:p>
          <a:p>
            <a:pPr algn="ctr">
              <a:defRPr/>
            </a:pPr>
            <a:r>
              <a:rPr lang="en-US" sz="1800" b="1" dirty="0" smtClean="0">
                <a:latin typeface="Arial" charset="0"/>
              </a:rPr>
              <a:t>MPSC</a:t>
            </a:r>
            <a:endParaRPr lang="en-US" sz="1800" b="1" dirty="0">
              <a:latin typeface="Arial" charset="0"/>
            </a:endParaRPr>
          </a:p>
        </p:txBody>
      </p:sp>
      <p:sp>
        <p:nvSpPr>
          <p:cNvPr id="6" name="Rectangle 148"/>
          <p:cNvSpPr>
            <a:spLocks noChangeArrowheads="1"/>
          </p:cNvSpPr>
          <p:nvPr/>
        </p:nvSpPr>
        <p:spPr bwMode="auto">
          <a:xfrm>
            <a:off x="1120719" y="3481899"/>
            <a:ext cx="1336420" cy="477276"/>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UM-KECC</a:t>
            </a:r>
            <a:endParaRPr lang="en-US" sz="1800" b="1" dirty="0">
              <a:latin typeface="Arial" charset="0"/>
            </a:endParaRPr>
          </a:p>
        </p:txBody>
      </p:sp>
      <p:sp>
        <p:nvSpPr>
          <p:cNvPr id="7" name="Rectangle 148"/>
          <p:cNvSpPr>
            <a:spLocks noChangeArrowheads="1"/>
          </p:cNvSpPr>
          <p:nvPr/>
        </p:nvSpPr>
        <p:spPr bwMode="auto">
          <a:xfrm>
            <a:off x="6792273" y="3489485"/>
            <a:ext cx="987603" cy="46969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RFI</a:t>
            </a:r>
            <a:endParaRPr lang="en-US" sz="1800" b="1" dirty="0">
              <a:latin typeface="Arial" charset="0"/>
            </a:endParaRPr>
          </a:p>
        </p:txBody>
      </p:sp>
      <p:sp>
        <p:nvSpPr>
          <p:cNvPr id="8" name="Rectangle 148"/>
          <p:cNvSpPr>
            <a:spLocks noChangeArrowheads="1"/>
          </p:cNvSpPr>
          <p:nvPr/>
        </p:nvSpPr>
        <p:spPr bwMode="auto">
          <a:xfrm>
            <a:off x="3971188" y="3489485"/>
            <a:ext cx="987603"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PSR</a:t>
            </a:r>
            <a:endParaRPr lang="en-US" sz="1800" b="1" dirty="0">
              <a:latin typeface="Arial" charset="0"/>
            </a:endParaRPr>
          </a:p>
        </p:txBody>
      </p:sp>
      <p:sp>
        <p:nvSpPr>
          <p:cNvPr id="9" name="Rectangle 148"/>
          <p:cNvSpPr>
            <a:spLocks noChangeArrowheads="1"/>
          </p:cNvSpPr>
          <p:nvPr/>
        </p:nvSpPr>
        <p:spPr bwMode="auto">
          <a:xfrm>
            <a:off x="2562996" y="1420895"/>
            <a:ext cx="1649247"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OPTN Data</a:t>
            </a:r>
            <a:endParaRPr lang="en-US" sz="1800" b="1" dirty="0">
              <a:latin typeface="Arial" charset="0"/>
            </a:endParaRPr>
          </a:p>
        </p:txBody>
      </p:sp>
      <p:sp>
        <p:nvSpPr>
          <p:cNvPr id="10" name="Rectangle 148"/>
          <p:cNvSpPr>
            <a:spLocks noChangeArrowheads="1"/>
          </p:cNvSpPr>
          <p:nvPr/>
        </p:nvSpPr>
        <p:spPr bwMode="auto">
          <a:xfrm>
            <a:off x="4679086" y="1415981"/>
            <a:ext cx="1649247"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Other Data</a:t>
            </a:r>
            <a:endParaRPr lang="en-US" sz="1800" b="1" dirty="0">
              <a:latin typeface="Arial" charset="0"/>
            </a:endParaRPr>
          </a:p>
        </p:txBody>
      </p:sp>
      <p:sp>
        <p:nvSpPr>
          <p:cNvPr id="11" name="Rectangle 149"/>
          <p:cNvSpPr>
            <a:spLocks noChangeArrowheads="1"/>
          </p:cNvSpPr>
          <p:nvPr/>
        </p:nvSpPr>
        <p:spPr bwMode="auto">
          <a:xfrm>
            <a:off x="3927750" y="2456610"/>
            <a:ext cx="1066800" cy="762000"/>
          </a:xfrm>
          <a:prstGeom prst="rect">
            <a:avLst/>
          </a:prstGeom>
          <a:solidFill>
            <a:srgbClr val="9999FF"/>
          </a:solidFill>
          <a:ln w="12700">
            <a:solidFill>
              <a:schemeClr val="accent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2000" b="1">
                <a:latin typeface="Arial" charset="0"/>
              </a:rPr>
              <a:t>SRTR</a:t>
            </a:r>
          </a:p>
        </p:txBody>
      </p:sp>
      <p:sp>
        <p:nvSpPr>
          <p:cNvPr id="12" name="Rectangle 148"/>
          <p:cNvSpPr>
            <a:spLocks noChangeArrowheads="1"/>
          </p:cNvSpPr>
          <p:nvPr/>
        </p:nvSpPr>
        <p:spPr bwMode="auto">
          <a:xfrm>
            <a:off x="5324216" y="4958544"/>
            <a:ext cx="1106955" cy="61447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Center</a:t>
            </a:r>
          </a:p>
          <a:p>
            <a:pPr algn="ctr">
              <a:defRPr/>
            </a:pPr>
            <a:r>
              <a:rPr lang="en-US" sz="1800" b="1" dirty="0" smtClean="0">
                <a:latin typeface="Arial" charset="0"/>
              </a:rPr>
              <a:t>Only</a:t>
            </a:r>
            <a:endParaRPr lang="en-US" sz="1800" b="1" dirty="0">
              <a:latin typeface="Arial" charset="0"/>
            </a:endParaRPr>
          </a:p>
        </p:txBody>
      </p:sp>
      <p:sp>
        <p:nvSpPr>
          <p:cNvPr id="13" name="Rectangle 148"/>
          <p:cNvSpPr>
            <a:spLocks noChangeArrowheads="1"/>
          </p:cNvSpPr>
          <p:nvPr/>
        </p:nvSpPr>
        <p:spPr bwMode="auto">
          <a:xfrm>
            <a:off x="3913208" y="4961035"/>
            <a:ext cx="1106955" cy="61447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Public</a:t>
            </a:r>
          </a:p>
          <a:p>
            <a:pPr algn="ctr">
              <a:defRPr/>
            </a:pPr>
            <a:r>
              <a:rPr lang="en-US" sz="1800" b="1" dirty="0" smtClean="0">
                <a:latin typeface="Arial" charset="0"/>
              </a:rPr>
              <a:t>Release</a:t>
            </a:r>
          </a:p>
        </p:txBody>
      </p:sp>
      <p:sp>
        <p:nvSpPr>
          <p:cNvPr id="14" name="Rectangle 148"/>
          <p:cNvSpPr>
            <a:spLocks noChangeArrowheads="1"/>
          </p:cNvSpPr>
          <p:nvPr/>
        </p:nvSpPr>
        <p:spPr bwMode="auto">
          <a:xfrm>
            <a:off x="6690263" y="4963535"/>
            <a:ext cx="1196437" cy="61447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Insurance</a:t>
            </a:r>
          </a:p>
          <a:p>
            <a:pPr algn="ctr">
              <a:defRPr/>
            </a:pPr>
            <a:r>
              <a:rPr lang="en-US" sz="1800" b="1" dirty="0" smtClean="0">
                <a:latin typeface="Arial" charset="0"/>
              </a:rPr>
              <a:t>Provider</a:t>
            </a:r>
          </a:p>
        </p:txBody>
      </p:sp>
      <p:sp>
        <p:nvSpPr>
          <p:cNvPr id="15" name="Rectangle 148"/>
          <p:cNvSpPr>
            <a:spLocks noChangeArrowheads="1"/>
          </p:cNvSpPr>
          <p:nvPr/>
        </p:nvSpPr>
        <p:spPr bwMode="auto">
          <a:xfrm>
            <a:off x="5226415" y="3427684"/>
            <a:ext cx="1295399" cy="614478"/>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Other</a:t>
            </a:r>
          </a:p>
          <a:p>
            <a:pPr algn="ctr">
              <a:defRPr/>
            </a:pPr>
            <a:r>
              <a:rPr lang="en-US" sz="1800" b="1" dirty="0" smtClean="0">
                <a:latin typeface="Arial" charset="0"/>
              </a:rPr>
              <a:t>CQI Tools</a:t>
            </a:r>
          </a:p>
        </p:txBody>
      </p:sp>
      <p:cxnSp>
        <p:nvCxnSpPr>
          <p:cNvPr id="19" name="Elbow Connector 18"/>
          <p:cNvCxnSpPr>
            <a:stCxn id="9" idx="2"/>
            <a:endCxn id="11" idx="0"/>
          </p:cNvCxnSpPr>
          <p:nvPr/>
        </p:nvCxnSpPr>
        <p:spPr>
          <a:xfrm rot="16200000" flipH="1">
            <a:off x="3635128" y="1630587"/>
            <a:ext cx="578515" cy="10735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a:off x="4690716" y="1652082"/>
            <a:ext cx="583429" cy="10425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148"/>
          <p:cNvSpPr>
            <a:spLocks noChangeArrowheads="1"/>
          </p:cNvSpPr>
          <p:nvPr/>
        </p:nvSpPr>
        <p:spPr bwMode="auto">
          <a:xfrm>
            <a:off x="6797273" y="4226495"/>
            <a:ext cx="987603"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OPTN</a:t>
            </a:r>
            <a:endParaRPr lang="en-US" sz="1800" b="1" dirty="0">
              <a:latin typeface="Arial" charset="0"/>
            </a:endParaRPr>
          </a:p>
        </p:txBody>
      </p:sp>
      <p:cxnSp>
        <p:nvCxnSpPr>
          <p:cNvPr id="24" name="Elbow Connector 23"/>
          <p:cNvCxnSpPr>
            <a:stCxn id="11" idx="3"/>
            <a:endCxn id="7" idx="0"/>
          </p:cNvCxnSpPr>
          <p:nvPr/>
        </p:nvCxnSpPr>
        <p:spPr>
          <a:xfrm>
            <a:off x="4994550" y="2837610"/>
            <a:ext cx="2291525" cy="6518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12" idx="0"/>
          </p:cNvCxnSpPr>
          <p:nvPr/>
        </p:nvCxnSpPr>
        <p:spPr>
          <a:xfrm>
            <a:off x="5874115" y="4042162"/>
            <a:ext cx="3579" cy="916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2"/>
            <a:endCxn id="14" idx="0"/>
          </p:cNvCxnSpPr>
          <p:nvPr/>
        </p:nvCxnSpPr>
        <p:spPr>
          <a:xfrm flipH="1">
            <a:off x="7288482" y="4683695"/>
            <a:ext cx="2593" cy="279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22" idx="0"/>
          </p:cNvCxnSpPr>
          <p:nvPr/>
        </p:nvCxnSpPr>
        <p:spPr>
          <a:xfrm>
            <a:off x="7286075" y="3959175"/>
            <a:ext cx="5000" cy="267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1" idx="3"/>
            <a:endCxn id="15" idx="0"/>
          </p:cNvCxnSpPr>
          <p:nvPr/>
        </p:nvCxnSpPr>
        <p:spPr>
          <a:xfrm>
            <a:off x="4994550" y="2837610"/>
            <a:ext cx="879565" cy="5900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2"/>
            <a:endCxn id="8" idx="0"/>
          </p:cNvCxnSpPr>
          <p:nvPr/>
        </p:nvCxnSpPr>
        <p:spPr>
          <a:xfrm>
            <a:off x="4461150" y="3218610"/>
            <a:ext cx="3840" cy="270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a:endCxn id="13" idx="0"/>
          </p:cNvCxnSpPr>
          <p:nvPr/>
        </p:nvCxnSpPr>
        <p:spPr>
          <a:xfrm>
            <a:off x="4464990" y="3946685"/>
            <a:ext cx="1696" cy="10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1" idx="1"/>
            <a:endCxn id="6" idx="0"/>
          </p:cNvCxnSpPr>
          <p:nvPr/>
        </p:nvCxnSpPr>
        <p:spPr>
          <a:xfrm rot="10800000" flipV="1">
            <a:off x="1788930" y="2837609"/>
            <a:ext cx="2138821" cy="64428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2"/>
            <a:endCxn id="4" idx="0"/>
          </p:cNvCxnSpPr>
          <p:nvPr/>
        </p:nvCxnSpPr>
        <p:spPr>
          <a:xfrm>
            <a:off x="1788929" y="3959175"/>
            <a:ext cx="172" cy="98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itle 2"/>
          <p:cNvSpPr>
            <a:spLocks noGrp="1"/>
          </p:cNvSpPr>
          <p:nvPr>
            <p:ph type="title"/>
          </p:nvPr>
        </p:nvSpPr>
        <p:spPr>
          <a:xfrm>
            <a:off x="446341" y="647182"/>
            <a:ext cx="8232775" cy="669741"/>
          </a:xfrm>
        </p:spPr>
        <p:txBody>
          <a:bodyPr>
            <a:normAutofit fontScale="90000"/>
          </a:bodyPr>
          <a:lstStyle/>
          <a:p>
            <a:r>
              <a:rPr lang="en-US" dirty="0" smtClean="0">
                <a:cs typeface="Arial" pitchFamily="34" charset="0"/>
              </a:rPr>
              <a:t>Role of the SRTR in Quality Improvement: Creating Program Specific Reports (PSR)</a:t>
            </a:r>
            <a:endParaRPr lang="en-US" dirty="0">
              <a:cs typeface="Arial" pitchFamily="34" charset="0"/>
            </a:endParaRPr>
          </a:p>
        </p:txBody>
      </p:sp>
      <p:sp>
        <p:nvSpPr>
          <p:cNvPr id="29" name="Rectangle 148"/>
          <p:cNvSpPr>
            <a:spLocks noChangeArrowheads="1"/>
          </p:cNvSpPr>
          <p:nvPr/>
        </p:nvSpPr>
        <p:spPr bwMode="auto">
          <a:xfrm>
            <a:off x="2704363" y="3489485"/>
            <a:ext cx="987603"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PSR</a:t>
            </a:r>
            <a:endParaRPr lang="en-US" sz="1800" b="1" dirty="0">
              <a:latin typeface="Arial" charset="0"/>
            </a:endParaRPr>
          </a:p>
        </p:txBody>
      </p:sp>
      <p:cxnSp>
        <p:nvCxnSpPr>
          <p:cNvPr id="3" name="Elbow Connector 2"/>
          <p:cNvCxnSpPr>
            <a:stCxn id="11" idx="1"/>
            <a:endCxn id="29" idx="0"/>
          </p:cNvCxnSpPr>
          <p:nvPr/>
        </p:nvCxnSpPr>
        <p:spPr>
          <a:xfrm rot="10800000" flipV="1">
            <a:off x="3198166" y="2837609"/>
            <a:ext cx="729585" cy="6518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9" idx="2"/>
            <a:endCxn id="5" idx="0"/>
          </p:cNvCxnSpPr>
          <p:nvPr/>
        </p:nvCxnSpPr>
        <p:spPr>
          <a:xfrm flipH="1">
            <a:off x="3192118" y="3946685"/>
            <a:ext cx="6047" cy="9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2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9"/>
            <a:ext cx="8232775" cy="1046162"/>
          </a:xfrm>
        </p:spPr>
        <p:txBody>
          <a:bodyPr/>
          <a:lstStyle/>
          <a:p>
            <a:r>
              <a:rPr lang="en-US" dirty="0" smtClean="0">
                <a:cs typeface="Arial" pitchFamily="34" charset="0"/>
              </a:rPr>
              <a:t>Outline</a:t>
            </a:r>
            <a:endParaRPr lang="en-US" dirty="0">
              <a:cs typeface="Arial" pitchFamily="34" charset="0"/>
            </a:endParaRPr>
          </a:p>
        </p:txBody>
      </p:sp>
      <p:sp>
        <p:nvSpPr>
          <p:cNvPr id="3" name="Content Placeholder 2"/>
          <p:cNvSpPr>
            <a:spLocks noGrp="1"/>
          </p:cNvSpPr>
          <p:nvPr>
            <p:ph idx="1"/>
          </p:nvPr>
        </p:nvSpPr>
        <p:spPr>
          <a:xfrm>
            <a:off x="454025" y="1784412"/>
            <a:ext cx="8379732" cy="4341751"/>
          </a:xfrm>
        </p:spPr>
        <p:txBody>
          <a:bodyPr>
            <a:normAutofit/>
          </a:bodyPr>
          <a:lstStyle/>
          <a:p>
            <a:r>
              <a:rPr lang="en-US" sz="2800" dirty="0" smtClean="0"/>
              <a:t>Introduction to the Scientific Registry of Transplant Recipients (SRTR)</a:t>
            </a:r>
          </a:p>
          <a:p>
            <a:pPr marL="0" indent="0">
              <a:buNone/>
            </a:pPr>
            <a:endParaRPr lang="en-US" sz="2800" dirty="0" smtClean="0"/>
          </a:p>
          <a:p>
            <a:r>
              <a:rPr lang="en-US" sz="2800" u="sng" dirty="0" smtClean="0"/>
              <a:t>Use of Program Specific Reports  (PSRs) </a:t>
            </a:r>
            <a:r>
              <a:rPr lang="en-US" sz="2800" u="sng" dirty="0"/>
              <a:t>and OPO-Specific Reports (OSRs)to </a:t>
            </a:r>
            <a:r>
              <a:rPr lang="en-US" sz="2800" u="sng" dirty="0" smtClean="0"/>
              <a:t>Foster Surgical Innovation </a:t>
            </a:r>
          </a:p>
          <a:p>
            <a:endParaRPr lang="en-US" sz="2800" dirty="0"/>
          </a:p>
          <a:p>
            <a:r>
              <a:rPr lang="en-US" sz="2800" dirty="0" smtClean="0"/>
              <a:t>Program Specific Reports: Futility vs. Innovation</a:t>
            </a:r>
          </a:p>
          <a:p>
            <a:endParaRPr lang="en-US" sz="2800" dirty="0"/>
          </a:p>
          <a:p>
            <a:r>
              <a:rPr lang="en-US" sz="2800" dirty="0" smtClean="0"/>
              <a:t>Program Specific Reports: Fostering Randomized Trials</a:t>
            </a:r>
          </a:p>
          <a:p>
            <a:pPr marL="0" indent="0">
              <a:buNone/>
            </a:pPr>
            <a:endParaRPr lang="en-US" sz="2800" dirty="0" smtClean="0"/>
          </a:p>
          <a:p>
            <a:endParaRPr lang="en-US" sz="2800" dirty="0"/>
          </a:p>
          <a:p>
            <a:pPr marL="0" indent="0">
              <a:buNone/>
            </a:pPr>
            <a:endParaRPr lang="en-US" sz="2800" dirty="0" smtClean="0"/>
          </a:p>
          <a:p>
            <a:endParaRPr lang="en-US" sz="1800" dirty="0"/>
          </a:p>
        </p:txBody>
      </p:sp>
    </p:spTree>
    <p:extLst>
      <p:ext uri="{BB962C8B-B14F-4D97-AF65-F5344CB8AC3E}">
        <p14:creationId xmlns:p14="http://schemas.microsoft.com/office/powerpoint/2010/main" val="2535591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637774"/>
            <a:ext cx="8232775" cy="1332220"/>
          </a:xfrm>
        </p:spPr>
        <p:txBody>
          <a:bodyPr>
            <a:normAutofit fontScale="90000"/>
          </a:bodyPr>
          <a:lstStyle/>
          <a:p>
            <a:pPr>
              <a:lnSpc>
                <a:spcPct val="100000"/>
              </a:lnSpc>
              <a:spcBef>
                <a:spcPts val="0"/>
              </a:spcBef>
              <a:spcAft>
                <a:spcPts val="600"/>
              </a:spcAft>
            </a:pPr>
            <a:r>
              <a:rPr lang="en-US" sz="4000" dirty="0" smtClean="0">
                <a:cs typeface="Arial" pitchFamily="34" charset="0"/>
              </a:rPr>
              <a:t>Recommendations from the Consensus Conference on </a:t>
            </a:r>
            <a:r>
              <a:rPr lang="en-US" sz="4000" dirty="0" smtClean="0">
                <a:cs typeface="Arial" pitchFamily="34" charset="0"/>
              </a:rPr>
              <a:t>Transplant </a:t>
            </a:r>
            <a:r>
              <a:rPr lang="en-US" sz="4000" dirty="0" smtClean="0">
                <a:cs typeface="Arial" pitchFamily="34" charset="0"/>
              </a:rPr>
              <a:t>Program Quality and Surveillance</a:t>
            </a:r>
            <a:r>
              <a:rPr lang="en-US" dirty="0" smtClean="0">
                <a:cs typeface="Calibri" pitchFamily="34" charset="0"/>
              </a:rPr>
              <a:t/>
            </a:r>
            <a:br>
              <a:rPr lang="en-US" dirty="0" smtClean="0">
                <a:cs typeface="Calibri" pitchFamily="34" charset="0"/>
              </a:rPr>
            </a:br>
            <a:r>
              <a:rPr lang="en-US" sz="2800" dirty="0" smtClean="0">
                <a:cs typeface="Arial" pitchFamily="34" charset="0"/>
              </a:rPr>
              <a:t>Arlington, VA</a:t>
            </a:r>
            <a:br>
              <a:rPr lang="en-US" sz="2800" dirty="0" smtClean="0">
                <a:cs typeface="Arial" pitchFamily="34" charset="0"/>
              </a:rPr>
            </a:br>
            <a:r>
              <a:rPr lang="en-US" sz="2800" dirty="0" smtClean="0">
                <a:cs typeface="Arial" pitchFamily="34" charset="0"/>
              </a:rPr>
              <a:t>February 13-15, 2012</a:t>
            </a:r>
            <a:endParaRPr lang="en-US" dirty="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94" y="3271544"/>
            <a:ext cx="8513605" cy="188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47" y="5163910"/>
            <a:ext cx="36099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0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6" y="791683"/>
            <a:ext cx="8272763" cy="4325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7720" y="2640776"/>
            <a:ext cx="7748954" cy="1815882"/>
          </a:xfrm>
          <a:prstGeom prst="rect">
            <a:avLst/>
          </a:prstGeom>
          <a:solidFill>
            <a:schemeClr val="accent1"/>
          </a:solidFill>
        </p:spPr>
        <p:txBody>
          <a:bodyPr wrap="square">
            <a:spAutoFit/>
          </a:bodyPr>
          <a:lstStyle/>
          <a:p>
            <a:pPr>
              <a:spcAft>
                <a:spcPts val="1200"/>
              </a:spcAft>
            </a:pPr>
            <a:r>
              <a:rPr lang="en-US" sz="2800" b="1" u="sng" dirty="0" smtClean="0">
                <a:solidFill>
                  <a:schemeClr val="bg1">
                    <a:lumMod val="95000"/>
                  </a:schemeClr>
                </a:solidFill>
                <a:latin typeface="+mn-lt"/>
              </a:rPr>
              <a:t>I.4.</a:t>
            </a:r>
            <a:r>
              <a:rPr lang="en-US" sz="2800" b="1" dirty="0">
                <a:solidFill>
                  <a:schemeClr val="bg1">
                    <a:lumMod val="95000"/>
                  </a:schemeClr>
                </a:solidFill>
                <a:latin typeface="+mn-lt"/>
              </a:rPr>
              <a:t> Provide transplant centers with tools like the cumulative sum (CUSUM) technique and tools to perform subgroup analysis to facilitate Quality Assessment and Performance Improvement</a:t>
            </a:r>
            <a:r>
              <a:rPr lang="en-US" sz="2800" b="1" dirty="0" smtClean="0">
                <a:solidFill>
                  <a:schemeClr val="bg1">
                    <a:lumMod val="95000"/>
                  </a:schemeClr>
                </a:solidFill>
                <a:latin typeface="+mn-lt"/>
              </a:rPr>
              <a:t>. </a:t>
            </a:r>
          </a:p>
        </p:txBody>
      </p:sp>
    </p:spTree>
    <p:extLst>
      <p:ext uri="{BB962C8B-B14F-4D97-AF65-F5344CB8AC3E}">
        <p14:creationId xmlns:p14="http://schemas.microsoft.com/office/powerpoint/2010/main" val="24749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CUSUM: Released Monthly to All Transplant Programs since July 2013</a:t>
            </a:r>
            <a:endParaRPr lang="en-US"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16"/>
          <a:stretch/>
        </p:blipFill>
        <p:spPr bwMode="auto">
          <a:xfrm>
            <a:off x="454025" y="2037594"/>
            <a:ext cx="8232775" cy="38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13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CUSUM Recipient Survival Reports:</a:t>
            </a:r>
            <a:br>
              <a:rPr lang="en-US" dirty="0" smtClean="0"/>
            </a:br>
            <a:r>
              <a:rPr lang="en-US" dirty="0" smtClean="0"/>
              <a:t>Selecting the Time Period</a:t>
            </a:r>
            <a:endParaRPr lang="en-US" dirty="0"/>
          </a:p>
        </p:txBody>
      </p:sp>
      <p:sp>
        <p:nvSpPr>
          <p:cNvPr id="3" name="Content Placeholder 2"/>
          <p:cNvSpPr>
            <a:spLocks noGrp="1"/>
          </p:cNvSpPr>
          <p:nvPr>
            <p:ph sz="half" idx="1"/>
          </p:nvPr>
        </p:nvSpPr>
        <p:spPr>
          <a:xfrm>
            <a:off x="454025" y="1795463"/>
            <a:ext cx="8080375" cy="4330700"/>
          </a:xfrm>
        </p:spPr>
        <p:txBody>
          <a:bodyPr/>
          <a:lstStyle/>
          <a:p>
            <a:r>
              <a:rPr lang="en-US" dirty="0" smtClean="0"/>
              <a:t>Sliders on the bottom of the figure can limit the view to a specific time period</a:t>
            </a:r>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598593"/>
            <a:ext cx="7223760" cy="4023185"/>
          </a:xfrm>
          <a:prstGeom prst="rect">
            <a:avLst/>
          </a:prstGeom>
        </p:spPr>
      </p:pic>
      <p:sp>
        <p:nvSpPr>
          <p:cNvPr id="6" name="Right Arrow 5"/>
          <p:cNvSpPr/>
          <p:nvPr/>
        </p:nvSpPr>
        <p:spPr>
          <a:xfrm flipH="1">
            <a:off x="5875020" y="6012180"/>
            <a:ext cx="441960" cy="2438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ight Arrow 7"/>
          <p:cNvSpPr/>
          <p:nvPr/>
        </p:nvSpPr>
        <p:spPr>
          <a:xfrm>
            <a:off x="1501140" y="6012180"/>
            <a:ext cx="449580" cy="2438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50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6" y="791683"/>
            <a:ext cx="8272763" cy="4325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7611" y="2954311"/>
            <a:ext cx="8510968" cy="954107"/>
          </a:xfrm>
          <a:prstGeom prst="rect">
            <a:avLst/>
          </a:prstGeom>
          <a:solidFill>
            <a:schemeClr val="accent1"/>
          </a:solidFill>
        </p:spPr>
        <p:txBody>
          <a:bodyPr wrap="square">
            <a:spAutoFit/>
          </a:bodyPr>
          <a:lstStyle/>
          <a:p>
            <a:pPr>
              <a:spcAft>
                <a:spcPts val="1200"/>
              </a:spcAft>
            </a:pPr>
            <a:r>
              <a:rPr lang="en-US" sz="2800" b="1" dirty="0" smtClean="0">
                <a:solidFill>
                  <a:schemeClr val="bg1">
                    <a:lumMod val="95000"/>
                  </a:schemeClr>
                </a:solidFill>
                <a:latin typeface="+mn-lt"/>
              </a:rPr>
              <a:t>II.2</a:t>
            </a:r>
            <a:r>
              <a:rPr lang="en-US" sz="2800" b="1" dirty="0">
                <a:solidFill>
                  <a:schemeClr val="bg1">
                    <a:lumMod val="95000"/>
                  </a:schemeClr>
                </a:solidFill>
                <a:latin typeface="+mn-lt"/>
              </a:rPr>
              <a:t>. Identify centers that manage high-risk patients </a:t>
            </a:r>
            <a:r>
              <a:rPr lang="en-US" sz="2800" b="1" dirty="0" smtClean="0">
                <a:solidFill>
                  <a:schemeClr val="bg1">
                    <a:lumMod val="95000"/>
                  </a:schemeClr>
                </a:solidFill>
                <a:latin typeface="+mn-lt"/>
              </a:rPr>
              <a:t>and donors </a:t>
            </a:r>
            <a:r>
              <a:rPr lang="en-US" sz="2800" b="1" dirty="0">
                <a:solidFill>
                  <a:schemeClr val="bg1">
                    <a:lumMod val="95000"/>
                  </a:schemeClr>
                </a:solidFill>
                <a:latin typeface="+mn-lt"/>
              </a:rPr>
              <a:t>well</a:t>
            </a:r>
            <a:endParaRPr lang="en-US" sz="2800" b="1" dirty="0" smtClean="0">
              <a:solidFill>
                <a:schemeClr val="bg1">
                  <a:lumMod val="95000"/>
                </a:schemeClr>
              </a:solidFill>
              <a:latin typeface="+mn-lt"/>
            </a:endParaRPr>
          </a:p>
        </p:txBody>
      </p:sp>
    </p:spTree>
    <p:extLst>
      <p:ext uri="{BB962C8B-B14F-4D97-AF65-F5344CB8AC3E}">
        <p14:creationId xmlns:p14="http://schemas.microsoft.com/office/powerpoint/2010/main" val="24231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660396"/>
            <a:ext cx="8232775" cy="844858"/>
          </a:xfrm>
        </p:spPr>
        <p:txBody>
          <a:bodyPr/>
          <a:lstStyle/>
          <a:p>
            <a:r>
              <a:rPr lang="en-US" sz="3600" dirty="0" smtClean="0"/>
              <a:t>Examples</a:t>
            </a:r>
            <a:endParaRPr lang="en-US" dirty="0" smtClean="0"/>
          </a:p>
        </p:txBody>
      </p:sp>
      <p:sp>
        <p:nvSpPr>
          <p:cNvPr id="3" name="TextBox 2"/>
          <p:cNvSpPr txBox="1"/>
          <p:nvPr/>
        </p:nvSpPr>
        <p:spPr>
          <a:xfrm>
            <a:off x="461496" y="1795346"/>
            <a:ext cx="8180700" cy="5601533"/>
          </a:xfrm>
          <a:prstGeom prst="rect">
            <a:avLst/>
          </a:prstGeom>
          <a:noFill/>
        </p:spPr>
        <p:txBody>
          <a:bodyPr wrap="square" rtlCol="0">
            <a:spAutoFit/>
          </a:bodyPr>
          <a:lstStyle/>
          <a:p>
            <a:pPr marL="342900" lvl="0" indent="-342900">
              <a:spcBef>
                <a:spcPts val="0"/>
              </a:spcBef>
              <a:buFont typeface="Arial" charset="0"/>
              <a:buChar char="•"/>
            </a:pPr>
            <a:r>
              <a:rPr lang="en-US" sz="3100" dirty="0" smtClean="0">
                <a:solidFill>
                  <a:srgbClr val="333366"/>
                </a:solidFill>
                <a:latin typeface="Calibri"/>
              </a:rPr>
              <a:t>Which programs transplant high MELD patients?</a:t>
            </a:r>
          </a:p>
          <a:p>
            <a:pPr marL="342900" lvl="0" indent="-342900">
              <a:spcBef>
                <a:spcPts val="0"/>
              </a:spcBef>
              <a:buFont typeface="Arial" charset="0"/>
              <a:buChar char="•"/>
            </a:pPr>
            <a:r>
              <a:rPr lang="en-US" sz="3100" dirty="0" smtClean="0">
                <a:solidFill>
                  <a:srgbClr val="333366"/>
                </a:solidFill>
                <a:latin typeface="Calibri"/>
              </a:rPr>
              <a:t>OPTN Liver Committee: </a:t>
            </a:r>
          </a:p>
          <a:p>
            <a:pPr marL="800100" lvl="1" indent="-342900">
              <a:buFont typeface="Calibri" panose="020F0502020204030204" pitchFamily="34" charset="0"/>
              <a:buChar char="−"/>
            </a:pPr>
            <a:r>
              <a:rPr lang="en-US" sz="3200" dirty="0">
                <a:solidFill>
                  <a:srgbClr val="333366"/>
                </a:solidFill>
                <a:latin typeface="Calibri"/>
              </a:rPr>
              <a:t>Which programs utilize DCD organs? </a:t>
            </a:r>
            <a:endParaRPr lang="en-US" sz="3200" dirty="0" smtClean="0">
              <a:solidFill>
                <a:srgbClr val="333366"/>
              </a:solidFill>
              <a:latin typeface="Calibri"/>
            </a:endParaRPr>
          </a:p>
          <a:p>
            <a:pPr marL="800100" lvl="1" indent="-342900">
              <a:buFont typeface="Calibri" panose="020F0502020204030204" pitchFamily="34" charset="0"/>
              <a:buChar char="−"/>
            </a:pPr>
            <a:r>
              <a:rPr lang="en-US" sz="3100" dirty="0" smtClean="0">
                <a:solidFill>
                  <a:srgbClr val="333366"/>
                </a:solidFill>
                <a:latin typeface="Calibri"/>
              </a:rPr>
              <a:t>Determine </a:t>
            </a:r>
            <a:r>
              <a:rPr lang="en-US" sz="3100" dirty="0">
                <a:solidFill>
                  <a:srgbClr val="333366"/>
                </a:solidFill>
                <a:latin typeface="Calibri"/>
              </a:rPr>
              <a:t>which programs have superior post-transplant outcomes, including both graft and patient survival, with primary DCD liver </a:t>
            </a:r>
            <a:r>
              <a:rPr lang="en-US" sz="3100" dirty="0" smtClean="0">
                <a:solidFill>
                  <a:srgbClr val="333366"/>
                </a:solidFill>
                <a:latin typeface="Calibri"/>
              </a:rPr>
              <a:t>transplants</a:t>
            </a:r>
          </a:p>
          <a:p>
            <a:pPr lvl="0">
              <a:spcBef>
                <a:spcPts val="0"/>
              </a:spcBef>
            </a:pPr>
            <a:endParaRPr lang="en-US" sz="3100" dirty="0">
              <a:solidFill>
                <a:srgbClr val="333366"/>
              </a:solidFill>
              <a:latin typeface="Calibri"/>
            </a:endParaRPr>
          </a:p>
          <a:p>
            <a:endParaRPr lang="en-US" sz="2600" dirty="0" smtClean="0">
              <a:latin typeface="+mn-lt"/>
            </a:endParaRPr>
          </a:p>
          <a:p>
            <a:r>
              <a:rPr lang="en-US" sz="2600" dirty="0" smtClean="0">
                <a:latin typeface="+mn-lt"/>
              </a:rPr>
              <a:t>. </a:t>
            </a:r>
          </a:p>
          <a:p>
            <a:endParaRPr lang="en-US" sz="2600" dirty="0">
              <a:latin typeface="+mn-lt"/>
            </a:endParaRPr>
          </a:p>
        </p:txBody>
      </p:sp>
    </p:spTree>
    <p:extLst>
      <p:ext uri="{BB962C8B-B14F-4D97-AF65-F5344CB8AC3E}">
        <p14:creationId xmlns:p14="http://schemas.microsoft.com/office/powerpoint/2010/main" val="2236786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40272"/>
            <a:ext cx="8232775" cy="912575"/>
          </a:xfrm>
        </p:spPr>
        <p:txBody>
          <a:bodyPr>
            <a:normAutofit/>
          </a:bodyPr>
          <a:lstStyle/>
          <a:p>
            <a:r>
              <a:rPr lang="en-US" sz="3200" dirty="0" smtClean="0"/>
              <a:t>Compare Practices at Best Centers Utilizing DCDs</a:t>
            </a:r>
          </a:p>
        </p:txBody>
      </p:sp>
      <p:sp>
        <p:nvSpPr>
          <p:cNvPr id="3" name="TextBox 2"/>
          <p:cNvSpPr txBox="1"/>
          <p:nvPr/>
        </p:nvSpPr>
        <p:spPr>
          <a:xfrm>
            <a:off x="461496" y="1363206"/>
            <a:ext cx="8180700"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mn-lt"/>
              </a:rPr>
              <a:t>There were 84 </a:t>
            </a:r>
            <a:r>
              <a:rPr lang="en-US" sz="2600" dirty="0" smtClean="0">
                <a:latin typeface="+mn-lt"/>
              </a:rPr>
              <a:t>centers </a:t>
            </a:r>
            <a:r>
              <a:rPr lang="en-US" sz="2600" dirty="0">
                <a:latin typeface="+mn-lt"/>
              </a:rPr>
              <a:t>having at least 1 </a:t>
            </a:r>
            <a:r>
              <a:rPr lang="en-US" sz="2600" dirty="0" smtClean="0">
                <a:latin typeface="+mn-lt"/>
              </a:rPr>
              <a:t>DCD transplant </a:t>
            </a:r>
            <a:r>
              <a:rPr lang="en-US" sz="2600" dirty="0">
                <a:latin typeface="+mn-lt"/>
              </a:rPr>
              <a:t>in the 1- and 3-year analyses. </a:t>
            </a:r>
            <a:endParaRPr lang="en-US" sz="2600" dirty="0" smtClean="0">
              <a:latin typeface="+mn-lt"/>
            </a:endParaRPr>
          </a:p>
          <a:p>
            <a:pPr marL="457200" indent="-457200">
              <a:buFont typeface="Wingdings" pitchFamily="2" charset="2"/>
              <a:buChar char="Ø"/>
            </a:pPr>
            <a:endParaRPr lang="en-US" sz="2600" dirty="0" smtClean="0">
              <a:latin typeface="+mn-lt"/>
            </a:endParaRPr>
          </a:p>
          <a:p>
            <a:pPr marL="457200" indent="-457200">
              <a:buFont typeface="Wingdings" pitchFamily="2" charset="2"/>
              <a:buChar char="Ø"/>
            </a:pPr>
            <a:endParaRPr lang="en-US" sz="2600" dirty="0">
              <a:latin typeface="+mn-lt"/>
            </a:endParaRPr>
          </a:p>
          <a:p>
            <a:pPr marL="457200" indent="-457200">
              <a:buFont typeface="Wingdings" pitchFamily="2" charset="2"/>
              <a:buChar char="Ø"/>
            </a:pPr>
            <a:endParaRPr lang="en-US" sz="2600" dirty="0" smtClean="0">
              <a:latin typeface="+mn-lt"/>
            </a:endParaRPr>
          </a:p>
          <a:p>
            <a:pPr marL="457200" indent="-457200">
              <a:buFont typeface="Wingdings" pitchFamily="2" charset="2"/>
              <a:buChar char="Ø"/>
            </a:pPr>
            <a:endParaRPr lang="en-US" sz="2600" dirty="0">
              <a:latin typeface="+mn-lt"/>
            </a:endParaRPr>
          </a:p>
          <a:p>
            <a:endParaRPr lang="en-US" sz="2600" dirty="0" smtClean="0">
              <a:latin typeface="+mn-lt"/>
            </a:endParaRPr>
          </a:p>
          <a:p>
            <a:endParaRPr lang="en-US" sz="2600" dirty="0" smtClean="0">
              <a:latin typeface="+mn-lt"/>
            </a:endParaRPr>
          </a:p>
          <a:p>
            <a:pPr marL="457200" indent="-457200">
              <a:buFont typeface="Arial" panose="020B0604020202020204" pitchFamily="34" charset="0"/>
              <a:buChar char="•"/>
            </a:pPr>
            <a:r>
              <a:rPr lang="en-US" sz="2600" dirty="0" smtClean="0">
                <a:latin typeface="+mn-lt"/>
              </a:rPr>
              <a:t>Results </a:t>
            </a:r>
            <a:r>
              <a:rPr lang="en-US" sz="2600" dirty="0">
                <a:latin typeface="+mn-lt"/>
              </a:rPr>
              <a:t>only show the centers having performed </a:t>
            </a:r>
            <a:r>
              <a:rPr lang="en-US" sz="2600" b="1" u="sng" dirty="0">
                <a:latin typeface="+mn-lt"/>
              </a:rPr>
              <a:t>at least </a:t>
            </a:r>
            <a:r>
              <a:rPr lang="en-US" sz="2600" b="1" u="sng" dirty="0" smtClean="0">
                <a:latin typeface="+mn-lt"/>
              </a:rPr>
              <a:t>9</a:t>
            </a:r>
            <a:r>
              <a:rPr lang="en-US" sz="2600" b="1" dirty="0" smtClean="0">
                <a:latin typeface="+mn-lt"/>
              </a:rPr>
              <a:t> </a:t>
            </a:r>
            <a:r>
              <a:rPr lang="en-US" sz="2600" dirty="0" smtClean="0">
                <a:latin typeface="+mn-lt"/>
              </a:rPr>
              <a:t>DCD </a:t>
            </a:r>
            <a:r>
              <a:rPr lang="en-US" sz="2600" dirty="0">
                <a:latin typeface="+mn-lt"/>
              </a:rPr>
              <a:t>transplants in the top 20 </a:t>
            </a:r>
            <a:r>
              <a:rPr lang="en-US" sz="2600" dirty="0" smtClean="0">
                <a:latin typeface="+mn-lt"/>
              </a:rPr>
              <a:t>lists</a:t>
            </a:r>
          </a:p>
          <a:p>
            <a:pPr marL="457200" indent="-457200">
              <a:buFont typeface="Arial" panose="020B0604020202020204" pitchFamily="34" charset="0"/>
              <a:buChar char="•"/>
            </a:pPr>
            <a:r>
              <a:rPr lang="en-US" sz="2600" dirty="0">
                <a:latin typeface="+mn-lt"/>
              </a:rPr>
              <a:t>Comparison of practices at best centers may require validation by reviewing practices at centers with poor </a:t>
            </a:r>
            <a:r>
              <a:rPr lang="en-US" sz="2600" dirty="0" smtClean="0">
                <a:latin typeface="+mn-lt"/>
              </a:rPr>
              <a:t>outcomes</a:t>
            </a:r>
            <a:endParaRPr lang="en-US" sz="26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76" y="2336936"/>
            <a:ext cx="5991340" cy="213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227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OPO-Specific Reports (OSRs)</a:t>
            </a:r>
            <a:endParaRPr lang="en-US" dirty="0"/>
          </a:p>
        </p:txBody>
      </p:sp>
      <p:pic>
        <p:nvPicPr>
          <p:cNvPr id="7"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00921" y="1542202"/>
            <a:ext cx="4533483" cy="29755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3824105" y="1288256"/>
            <a:ext cx="3653161" cy="507892"/>
          </a:xfrm>
        </p:spPr>
        <p:txBody>
          <a:bodyPr>
            <a:normAutofit fontScale="92500" lnSpcReduction="20000"/>
          </a:bodyPr>
          <a:lstStyle/>
          <a:p>
            <a:r>
              <a:rPr lang="en-US" dirty="0" smtClean="0"/>
              <a:t>First Released: January 2014</a:t>
            </a:r>
          </a:p>
          <a:p>
            <a:r>
              <a:rPr lang="en-US" dirty="0" smtClean="0"/>
              <a:t>Spring 2014 Release: June 17, 2014</a:t>
            </a:r>
            <a:endParaRPr lang="en-US" dirty="0"/>
          </a:p>
        </p:txBody>
      </p:sp>
    </p:spTree>
    <p:extLst>
      <p:ext uri="{BB962C8B-B14F-4D97-AF65-F5344CB8AC3E}">
        <p14:creationId xmlns:p14="http://schemas.microsoft.com/office/powerpoint/2010/main" val="1011786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52445"/>
            <a:ext cx="8232775" cy="1332220"/>
          </a:xfrm>
        </p:spPr>
        <p:txBody>
          <a:bodyPr>
            <a:normAutofit fontScale="90000"/>
          </a:bodyPr>
          <a:lstStyle/>
          <a:p>
            <a:r>
              <a:rPr lang="en-US" dirty="0" smtClean="0"/>
              <a:t>Disclosure Information</a:t>
            </a:r>
            <a:br>
              <a:rPr lang="en-US" dirty="0" smtClean="0"/>
            </a:br>
            <a:r>
              <a:rPr lang="en-US" dirty="0" smtClean="0"/>
              <a:t>AASLD/ ILTS Transplant Course</a:t>
            </a:r>
            <a:br>
              <a:rPr lang="en-US" dirty="0" smtClean="0"/>
            </a:br>
            <a:r>
              <a:rPr lang="en-US" dirty="0" smtClean="0"/>
              <a:t>Ajay Israni, </a:t>
            </a:r>
            <a:r>
              <a:rPr lang="en-US" dirty="0" smtClean="0"/>
              <a:t>MD, MS</a:t>
            </a:r>
            <a:endParaRPr lang="en-US" dirty="0"/>
          </a:p>
        </p:txBody>
      </p:sp>
      <p:sp>
        <p:nvSpPr>
          <p:cNvPr id="3" name="Content Placeholder 2"/>
          <p:cNvSpPr>
            <a:spLocks noGrp="1"/>
          </p:cNvSpPr>
          <p:nvPr>
            <p:ph idx="1"/>
          </p:nvPr>
        </p:nvSpPr>
        <p:spPr>
          <a:xfrm>
            <a:off x="454025" y="1962219"/>
            <a:ext cx="8232775" cy="4341751"/>
          </a:xfrm>
        </p:spPr>
        <p:txBody>
          <a:bodyPr/>
          <a:lstStyle/>
          <a:p>
            <a:r>
              <a:rPr lang="en-US" dirty="0" smtClean="0"/>
              <a:t>I have no financial relationships to disclose</a:t>
            </a:r>
          </a:p>
          <a:p>
            <a:pPr marL="0" indent="0">
              <a:buNone/>
            </a:pPr>
            <a:r>
              <a:rPr lang="en-US" dirty="0" smtClean="0"/>
              <a:t>                                                   and</a:t>
            </a:r>
          </a:p>
          <a:p>
            <a:r>
              <a:rPr lang="en-US" dirty="0" smtClean="0"/>
              <a:t>I will not discuss off label use and investigational use in my presentation</a:t>
            </a:r>
          </a:p>
          <a:p>
            <a:endParaRPr lang="en-US" dirty="0" smtClean="0"/>
          </a:p>
        </p:txBody>
      </p:sp>
    </p:spTree>
    <p:extLst>
      <p:ext uri="{BB962C8B-B14F-4D97-AF65-F5344CB8AC3E}">
        <p14:creationId xmlns:p14="http://schemas.microsoft.com/office/powerpoint/2010/main" val="1254973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ay Israni\Documents\Users\Users\SRTR Committees\Abstracts\ATC 2014\donor potential\Figure_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1" y="1160373"/>
            <a:ext cx="8288978" cy="48502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58140" y="406810"/>
            <a:ext cx="8232775" cy="829766"/>
          </a:xfrm>
        </p:spPr>
        <p:txBody>
          <a:bodyPr>
            <a:noAutofit/>
          </a:bodyPr>
          <a:lstStyle/>
          <a:p>
            <a:r>
              <a:rPr lang="en-US" sz="2800" dirty="0" smtClean="0"/>
              <a:t>Observed/ Expected, </a:t>
            </a:r>
            <a:r>
              <a:rPr lang="en-US" sz="2800" u="sng" dirty="0" smtClean="0"/>
              <a:t>Adjusted</a:t>
            </a:r>
            <a:r>
              <a:rPr lang="en-US" sz="2800" dirty="0" smtClean="0"/>
              <a:t> Yield by Organ, 12/1/2011-12/31/2012</a:t>
            </a:r>
            <a:endParaRPr lang="en-US" sz="2800" dirty="0"/>
          </a:p>
        </p:txBody>
      </p:sp>
      <p:sp>
        <p:nvSpPr>
          <p:cNvPr id="4" name="Content Placeholder 2"/>
          <p:cNvSpPr>
            <a:spLocks noGrp="1"/>
          </p:cNvSpPr>
          <p:nvPr>
            <p:ph idx="1"/>
          </p:nvPr>
        </p:nvSpPr>
        <p:spPr>
          <a:xfrm>
            <a:off x="2218707" y="1379081"/>
            <a:ext cx="950025" cy="380009"/>
          </a:xfrm>
        </p:spPr>
        <p:txBody>
          <a:bodyPr>
            <a:normAutofit fontScale="70000" lnSpcReduction="20000"/>
          </a:bodyPr>
          <a:lstStyle/>
          <a:p>
            <a:pPr marL="0" indent="0" algn="ctr">
              <a:buNone/>
            </a:pPr>
            <a:r>
              <a:rPr lang="en-US" dirty="0" smtClean="0"/>
              <a:t>27 OPOs</a:t>
            </a:r>
            <a:endParaRPr lang="en-US" dirty="0"/>
          </a:p>
        </p:txBody>
      </p:sp>
      <p:sp>
        <p:nvSpPr>
          <p:cNvPr id="6" name="Content Placeholder 2"/>
          <p:cNvSpPr txBox="1">
            <a:spLocks/>
          </p:cNvSpPr>
          <p:nvPr/>
        </p:nvSpPr>
        <p:spPr>
          <a:xfrm>
            <a:off x="2218707" y="2434005"/>
            <a:ext cx="950025" cy="380009"/>
          </a:xfrm>
          <a:prstGeom prst="rect">
            <a:avLst/>
          </a:prstGeom>
        </p:spPr>
        <p:txBody>
          <a:bodyPr>
            <a:normAutofit fontScale="700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31 OPOs</a:t>
            </a:r>
            <a:endParaRPr lang="en-US" dirty="0">
              <a:solidFill>
                <a:srgbClr val="FF0000"/>
              </a:solidFill>
            </a:endParaRPr>
          </a:p>
        </p:txBody>
      </p:sp>
      <p:sp>
        <p:nvSpPr>
          <p:cNvPr id="7" name="Content Placeholder 2"/>
          <p:cNvSpPr txBox="1">
            <a:spLocks/>
          </p:cNvSpPr>
          <p:nvPr/>
        </p:nvSpPr>
        <p:spPr>
          <a:xfrm>
            <a:off x="2371107" y="490398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27</a:t>
            </a:r>
            <a:endParaRPr lang="en-US" dirty="0">
              <a:solidFill>
                <a:srgbClr val="FF0000"/>
              </a:solidFill>
            </a:endParaRPr>
          </a:p>
        </p:txBody>
      </p:sp>
      <p:sp>
        <p:nvSpPr>
          <p:cNvPr id="8" name="Content Placeholder 2"/>
          <p:cNvSpPr txBox="1">
            <a:spLocks/>
          </p:cNvSpPr>
          <p:nvPr/>
        </p:nvSpPr>
        <p:spPr>
          <a:xfrm>
            <a:off x="2359232" y="3847106"/>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31</a:t>
            </a:r>
            <a:endParaRPr lang="en-US" dirty="0"/>
          </a:p>
        </p:txBody>
      </p:sp>
      <p:sp>
        <p:nvSpPr>
          <p:cNvPr id="9" name="Content Placeholder 2"/>
          <p:cNvSpPr txBox="1">
            <a:spLocks/>
          </p:cNvSpPr>
          <p:nvPr/>
        </p:nvSpPr>
        <p:spPr>
          <a:xfrm>
            <a:off x="4947982" y="136523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22</a:t>
            </a:r>
            <a:endParaRPr lang="en-US" dirty="0"/>
          </a:p>
        </p:txBody>
      </p:sp>
      <p:sp>
        <p:nvSpPr>
          <p:cNvPr id="10" name="Content Placeholder 2"/>
          <p:cNvSpPr txBox="1">
            <a:spLocks/>
          </p:cNvSpPr>
          <p:nvPr/>
        </p:nvSpPr>
        <p:spPr>
          <a:xfrm>
            <a:off x="4947982" y="2422106"/>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36</a:t>
            </a:r>
            <a:endParaRPr lang="en-US" dirty="0">
              <a:solidFill>
                <a:srgbClr val="FF0000"/>
              </a:solidFill>
            </a:endParaRPr>
          </a:p>
        </p:txBody>
      </p:sp>
      <p:sp>
        <p:nvSpPr>
          <p:cNvPr id="11" name="Content Placeholder 2"/>
          <p:cNvSpPr txBox="1">
            <a:spLocks/>
          </p:cNvSpPr>
          <p:nvPr/>
        </p:nvSpPr>
        <p:spPr>
          <a:xfrm>
            <a:off x="7619857" y="138898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33</a:t>
            </a:r>
            <a:endParaRPr lang="en-US" dirty="0"/>
          </a:p>
        </p:txBody>
      </p:sp>
      <p:sp>
        <p:nvSpPr>
          <p:cNvPr id="12" name="Content Placeholder 2"/>
          <p:cNvSpPr txBox="1">
            <a:spLocks/>
          </p:cNvSpPr>
          <p:nvPr/>
        </p:nvSpPr>
        <p:spPr>
          <a:xfrm>
            <a:off x="7667353" y="242013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25</a:t>
            </a:r>
            <a:endParaRPr lang="en-US" dirty="0">
              <a:solidFill>
                <a:srgbClr val="FF0000"/>
              </a:solidFill>
            </a:endParaRPr>
          </a:p>
        </p:txBody>
      </p:sp>
      <p:sp>
        <p:nvSpPr>
          <p:cNvPr id="13" name="Content Placeholder 2"/>
          <p:cNvSpPr txBox="1">
            <a:spLocks/>
          </p:cNvSpPr>
          <p:nvPr/>
        </p:nvSpPr>
        <p:spPr>
          <a:xfrm>
            <a:off x="4995482" y="383523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29</a:t>
            </a:r>
            <a:endParaRPr lang="en-US" dirty="0"/>
          </a:p>
        </p:txBody>
      </p:sp>
      <p:sp>
        <p:nvSpPr>
          <p:cNvPr id="14" name="Content Placeholder 2"/>
          <p:cNvSpPr txBox="1">
            <a:spLocks/>
          </p:cNvSpPr>
          <p:nvPr/>
        </p:nvSpPr>
        <p:spPr>
          <a:xfrm>
            <a:off x="5007357" y="4892106"/>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29</a:t>
            </a:r>
            <a:endParaRPr lang="en-US" dirty="0">
              <a:solidFill>
                <a:srgbClr val="FF0000"/>
              </a:solidFill>
            </a:endParaRPr>
          </a:p>
        </p:txBody>
      </p:sp>
      <p:sp>
        <p:nvSpPr>
          <p:cNvPr id="15" name="Content Placeholder 2"/>
          <p:cNvSpPr txBox="1">
            <a:spLocks/>
          </p:cNvSpPr>
          <p:nvPr/>
        </p:nvSpPr>
        <p:spPr>
          <a:xfrm>
            <a:off x="7655482" y="3858981"/>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30</a:t>
            </a:r>
            <a:endParaRPr lang="en-US" dirty="0"/>
          </a:p>
        </p:txBody>
      </p:sp>
      <p:sp>
        <p:nvSpPr>
          <p:cNvPr id="16" name="Content Placeholder 2"/>
          <p:cNvSpPr txBox="1">
            <a:spLocks/>
          </p:cNvSpPr>
          <p:nvPr/>
        </p:nvSpPr>
        <p:spPr>
          <a:xfrm>
            <a:off x="7691107" y="4892106"/>
            <a:ext cx="950025" cy="380009"/>
          </a:xfrm>
          <a:prstGeom prst="rect">
            <a:avLst/>
          </a:prstGeom>
        </p:spPr>
        <p:txBody>
          <a:bodyPr>
            <a:normAutofit fontScale="92500" lnSpcReduction="20000"/>
          </a:bodyPr>
          <a:lstStyle>
            <a:lvl1pPr marL="342900" indent="-342900" algn="l" rtl="0" fontAlgn="base">
              <a:spcBef>
                <a:spcPts val="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ts val="0"/>
              </a:spcBef>
              <a:spcAft>
                <a:spcPct val="0"/>
              </a:spcAft>
              <a:buSzPct val="75000"/>
              <a:buFont typeface="Wingdings" pitchFamily="2" charset="2"/>
              <a:buChar char="§"/>
              <a:defRPr sz="2400" kern="1200">
                <a:solidFill>
                  <a:schemeClr val="tx1"/>
                </a:solidFill>
                <a:latin typeface="+mn-lt"/>
                <a:ea typeface="+mn-ea"/>
                <a:cs typeface="+mn-cs"/>
              </a:defRPr>
            </a:lvl2pPr>
            <a:lvl3pPr marL="1143000" indent="-228600" algn="l" rtl="0" fontAlgn="base">
              <a:spcBef>
                <a:spcPts val="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ts val="0"/>
              </a:spcBef>
              <a:spcAft>
                <a:spcPct val="0"/>
              </a:spcAft>
              <a:buSzPct val="75000"/>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solidFill>
                  <a:srgbClr val="FF0000"/>
                </a:solidFill>
              </a:rPr>
              <a:t>28</a:t>
            </a:r>
            <a:endParaRPr lang="en-US" dirty="0">
              <a:solidFill>
                <a:srgbClr val="FF0000"/>
              </a:solidFill>
            </a:endParaRPr>
          </a:p>
        </p:txBody>
      </p:sp>
      <p:sp>
        <p:nvSpPr>
          <p:cNvPr id="2" name="TextBox 1"/>
          <p:cNvSpPr txBox="1"/>
          <p:nvPr/>
        </p:nvSpPr>
        <p:spPr>
          <a:xfrm>
            <a:off x="4947983" y="6177913"/>
            <a:ext cx="2848024" cy="338554"/>
          </a:xfrm>
          <a:prstGeom prst="rect">
            <a:avLst/>
          </a:prstGeom>
          <a:noFill/>
        </p:spPr>
        <p:txBody>
          <a:bodyPr wrap="square" rtlCol="0">
            <a:spAutoFit/>
          </a:bodyPr>
          <a:lstStyle/>
          <a:p>
            <a:r>
              <a:rPr lang="en-US" sz="1600" dirty="0" smtClean="0">
                <a:latin typeface="+mj-lt"/>
              </a:rPr>
              <a:t>Israni et al., WTC, 2014 </a:t>
            </a:r>
            <a:endParaRPr lang="en-US" sz="1600" dirty="0">
              <a:latin typeface="+mj-lt"/>
            </a:endParaRPr>
          </a:p>
        </p:txBody>
      </p:sp>
    </p:spTree>
    <p:extLst>
      <p:ext uri="{BB962C8B-B14F-4D97-AF65-F5344CB8AC3E}">
        <p14:creationId xmlns:p14="http://schemas.microsoft.com/office/powerpoint/2010/main" val="1511246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48733"/>
            <a:ext cx="8232775" cy="764662"/>
          </a:xfrm>
        </p:spPr>
        <p:txBody>
          <a:bodyPr/>
          <a:lstStyle/>
          <a:p>
            <a:r>
              <a:rPr lang="en-US" dirty="0" smtClean="0"/>
              <a:t>Where are the Livers Going? How far?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306532"/>
            <a:ext cx="6947387" cy="467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924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9"/>
            <a:ext cx="8232775" cy="1046162"/>
          </a:xfrm>
        </p:spPr>
        <p:txBody>
          <a:bodyPr/>
          <a:lstStyle/>
          <a:p>
            <a:r>
              <a:rPr lang="en-US" dirty="0" smtClean="0">
                <a:cs typeface="Arial" pitchFamily="34" charset="0"/>
              </a:rPr>
              <a:t>Outline</a:t>
            </a:r>
            <a:endParaRPr lang="en-US" dirty="0">
              <a:cs typeface="Arial" pitchFamily="34" charset="0"/>
            </a:endParaRPr>
          </a:p>
        </p:txBody>
      </p:sp>
      <p:sp>
        <p:nvSpPr>
          <p:cNvPr id="3" name="Content Placeholder 2"/>
          <p:cNvSpPr>
            <a:spLocks noGrp="1"/>
          </p:cNvSpPr>
          <p:nvPr>
            <p:ph idx="1"/>
          </p:nvPr>
        </p:nvSpPr>
        <p:spPr>
          <a:xfrm>
            <a:off x="454025" y="1784412"/>
            <a:ext cx="8379732" cy="4341751"/>
          </a:xfrm>
        </p:spPr>
        <p:txBody>
          <a:bodyPr>
            <a:normAutofit/>
          </a:bodyPr>
          <a:lstStyle/>
          <a:p>
            <a:r>
              <a:rPr lang="en-US" sz="2800" dirty="0" smtClean="0"/>
              <a:t>Introduction to the Scientific Registry of Transplant Recipients (SRTR)</a:t>
            </a:r>
          </a:p>
          <a:p>
            <a:pPr marL="0" indent="0">
              <a:buNone/>
            </a:pPr>
            <a:endParaRPr lang="en-US" sz="2800" dirty="0" smtClean="0"/>
          </a:p>
          <a:p>
            <a:r>
              <a:rPr lang="en-US" sz="2800" dirty="0"/>
              <a:t>Use of Program Specific Reports  (PSRs) and OPO-Specific Reports (OSRs)to Foster Surgical Innovation </a:t>
            </a:r>
          </a:p>
          <a:p>
            <a:endParaRPr lang="en-US" sz="2800" dirty="0"/>
          </a:p>
          <a:p>
            <a:r>
              <a:rPr lang="en-US" sz="2800" u="sng" dirty="0" smtClean="0"/>
              <a:t>Program Specific Reports: Futility vs. Innovation</a:t>
            </a:r>
          </a:p>
          <a:p>
            <a:endParaRPr lang="en-US" sz="2800" dirty="0"/>
          </a:p>
          <a:p>
            <a:r>
              <a:rPr lang="en-US" sz="2800" dirty="0" smtClean="0"/>
              <a:t>Program Specific Reports: Fostering Randomized Trials</a:t>
            </a:r>
          </a:p>
          <a:p>
            <a:pPr marL="0" indent="0">
              <a:buNone/>
            </a:pPr>
            <a:endParaRPr lang="en-US" sz="2800" dirty="0" smtClean="0"/>
          </a:p>
          <a:p>
            <a:endParaRPr lang="en-US" sz="2800" dirty="0"/>
          </a:p>
          <a:p>
            <a:pPr marL="0" indent="0">
              <a:buNone/>
            </a:pPr>
            <a:endParaRPr lang="en-US" sz="2800" dirty="0" smtClean="0"/>
          </a:p>
          <a:p>
            <a:endParaRPr lang="en-US" sz="1800" dirty="0"/>
          </a:p>
        </p:txBody>
      </p:sp>
    </p:spTree>
    <p:extLst>
      <p:ext uri="{BB962C8B-B14F-4D97-AF65-F5344CB8AC3E}">
        <p14:creationId xmlns:p14="http://schemas.microsoft.com/office/powerpoint/2010/main" val="400286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4127678" y="5287353"/>
            <a:ext cx="914405" cy="927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110158" y="5222034"/>
            <a:ext cx="69102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0616" y="3548103"/>
            <a:ext cx="3216778" cy="523220"/>
          </a:xfrm>
          <a:prstGeom prst="rect">
            <a:avLst/>
          </a:prstGeom>
          <a:solidFill>
            <a:schemeClr val="accent6">
              <a:lumMod val="20000"/>
              <a:lumOff val="80000"/>
            </a:schemeClr>
          </a:solidFill>
          <a:ln>
            <a:solidFill>
              <a:schemeClr val="tx1"/>
            </a:solidFill>
          </a:ln>
        </p:spPr>
        <p:txBody>
          <a:bodyPr wrap="none" rtlCol="0">
            <a:spAutoFit/>
          </a:bodyPr>
          <a:lstStyle/>
          <a:p>
            <a:r>
              <a:rPr lang="en-US" sz="2800" b="1" dirty="0" smtClean="0">
                <a:latin typeface="+mn-lt"/>
                <a:cs typeface="Arial" pitchFamily="34" charset="0"/>
                <a:sym typeface="Wingdings"/>
              </a:rPr>
              <a:t></a:t>
            </a:r>
            <a:r>
              <a:rPr lang="en-US" sz="2800" b="1" dirty="0">
                <a:latin typeface="+mn-lt"/>
                <a:cs typeface="Arial" pitchFamily="34" charset="0"/>
                <a:sym typeface="Wingdings 3"/>
              </a:rPr>
              <a:t> </a:t>
            </a:r>
            <a:r>
              <a:rPr lang="en-US" sz="2800" b="1" dirty="0" smtClean="0">
                <a:latin typeface="+mn-lt"/>
                <a:cs typeface="Arial" pitchFamily="34" charset="0"/>
                <a:sym typeface="Wingdings 3"/>
              </a:rPr>
              <a:t>Futile Transplants</a:t>
            </a:r>
            <a:endParaRPr lang="en-US" sz="2800" b="1" dirty="0">
              <a:latin typeface="+mn-lt"/>
              <a:cs typeface="Arial" pitchFamily="34" charset="0"/>
            </a:endParaRPr>
          </a:p>
        </p:txBody>
      </p:sp>
      <p:sp>
        <p:nvSpPr>
          <p:cNvPr id="14" name="TextBox 13"/>
          <p:cNvSpPr txBox="1"/>
          <p:nvPr/>
        </p:nvSpPr>
        <p:spPr>
          <a:xfrm>
            <a:off x="4941036" y="4302548"/>
            <a:ext cx="3172653" cy="52322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800" b="1" dirty="0">
                <a:sym typeface="Wingdings"/>
              </a:rPr>
              <a:t> </a:t>
            </a:r>
            <a:r>
              <a:rPr lang="en-US" sz="2800" b="1" dirty="0" smtClean="0">
                <a:latin typeface="+mn-lt"/>
                <a:sym typeface="Wingdings 3"/>
              </a:rPr>
              <a:t>Donor</a:t>
            </a:r>
            <a:r>
              <a:rPr lang="en-US" sz="2800" b="1" dirty="0" smtClean="0">
                <a:latin typeface="+mn-lt"/>
              </a:rPr>
              <a:t> Utilization </a:t>
            </a:r>
            <a:endParaRPr lang="en-US" sz="2800" b="1" dirty="0">
              <a:latin typeface="+mn-lt"/>
            </a:endParaRPr>
          </a:p>
        </p:txBody>
      </p:sp>
      <p:cxnSp>
        <p:nvCxnSpPr>
          <p:cNvPr id="16" name="Straight Connector 15"/>
          <p:cNvCxnSpPr/>
          <p:nvPr/>
        </p:nvCxnSpPr>
        <p:spPr>
          <a:xfrm>
            <a:off x="4597937" y="1897678"/>
            <a:ext cx="0" cy="3149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82445" y="1951342"/>
            <a:ext cx="2178185" cy="584775"/>
          </a:xfrm>
          <a:prstGeom prst="rect">
            <a:avLst/>
          </a:prstGeom>
          <a:noFill/>
          <a:ln w="12700">
            <a:solidFill>
              <a:schemeClr val="accent2"/>
            </a:solidFill>
          </a:ln>
        </p:spPr>
        <p:txBody>
          <a:bodyPr wrap="square" rtlCol="0">
            <a:spAutoFit/>
          </a:bodyPr>
          <a:lstStyle/>
          <a:p>
            <a:pPr algn="ctr"/>
            <a:r>
              <a:rPr lang="en-US" sz="3200" dirty="0" smtClean="0">
                <a:latin typeface="+mn-lt"/>
              </a:rPr>
              <a:t>Too Much</a:t>
            </a:r>
            <a:endParaRPr lang="en-US" sz="3200" dirty="0">
              <a:latin typeface="+mn-lt"/>
            </a:endParaRPr>
          </a:p>
        </p:txBody>
      </p:sp>
      <p:sp>
        <p:nvSpPr>
          <p:cNvPr id="15" name="TextBox 14"/>
          <p:cNvSpPr txBox="1"/>
          <p:nvPr/>
        </p:nvSpPr>
        <p:spPr>
          <a:xfrm>
            <a:off x="4964809" y="3554705"/>
            <a:ext cx="3161759" cy="52322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800" b="1" dirty="0" smtClean="0">
                <a:latin typeface="+mn-lt"/>
                <a:sym typeface="Wingdings"/>
              </a:rPr>
              <a:t> </a:t>
            </a:r>
            <a:r>
              <a:rPr lang="en-US" sz="2800" b="1" dirty="0" smtClean="0">
                <a:latin typeface="+mn-lt"/>
                <a:sym typeface="Wingdings 3"/>
              </a:rPr>
              <a:t>Recipient Access</a:t>
            </a:r>
            <a:endParaRPr lang="en-US" sz="2800" b="1" dirty="0">
              <a:latin typeface="+mn-lt"/>
            </a:endParaRPr>
          </a:p>
        </p:txBody>
      </p:sp>
      <p:sp>
        <p:nvSpPr>
          <p:cNvPr id="17" name="TextBox 16"/>
          <p:cNvSpPr txBox="1"/>
          <p:nvPr/>
        </p:nvSpPr>
        <p:spPr>
          <a:xfrm>
            <a:off x="1293039" y="4297515"/>
            <a:ext cx="2699659" cy="52322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800" b="1" dirty="0" smtClean="0">
                <a:latin typeface="+mn-lt"/>
                <a:sym typeface="Wingdings"/>
              </a:rPr>
              <a:t>Organs </a:t>
            </a:r>
            <a:r>
              <a:rPr lang="en-US" sz="2800" b="1" dirty="0" smtClean="0">
                <a:latin typeface="+mn-lt"/>
              </a:rPr>
              <a:t> </a:t>
            </a:r>
            <a:endParaRPr lang="en-US" sz="2800" b="1" dirty="0">
              <a:latin typeface="+mn-lt"/>
            </a:endParaRPr>
          </a:p>
        </p:txBody>
      </p:sp>
      <p:sp>
        <p:nvSpPr>
          <p:cNvPr id="13" name="Title 1"/>
          <p:cNvSpPr>
            <a:spLocks noGrp="1"/>
          </p:cNvSpPr>
          <p:nvPr>
            <p:ph type="title"/>
          </p:nvPr>
        </p:nvSpPr>
        <p:spPr>
          <a:xfrm>
            <a:off x="304238" y="469662"/>
            <a:ext cx="7227791" cy="1011410"/>
          </a:xfrm>
        </p:spPr>
        <p:txBody>
          <a:bodyPr>
            <a:noAutofit/>
          </a:bodyPr>
          <a:lstStyle/>
          <a:p>
            <a:r>
              <a:rPr lang="en-US" dirty="0" smtClean="0">
                <a:cs typeface="Arial" pitchFamily="34" charset="0"/>
              </a:rPr>
              <a:t/>
            </a:r>
            <a:br>
              <a:rPr lang="en-US" dirty="0" smtClean="0">
                <a:cs typeface="Arial" pitchFamily="34" charset="0"/>
              </a:rPr>
            </a:br>
            <a:r>
              <a:rPr lang="en-US" dirty="0">
                <a:cs typeface="Arial" pitchFamily="34" charset="0"/>
              </a:rPr>
              <a:t/>
            </a:r>
            <a:br>
              <a:rPr lang="en-US" dirty="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Adjusting for </a:t>
            </a:r>
            <a:r>
              <a:rPr lang="en-US" dirty="0" smtClean="0">
                <a:cs typeface="Arial" pitchFamily="34" charset="0"/>
              </a:rPr>
              <a:t>risk: What </a:t>
            </a:r>
            <a:r>
              <a:rPr lang="en-US" dirty="0" smtClean="0">
                <a:cs typeface="Arial" pitchFamily="34" charset="0"/>
              </a:rPr>
              <a:t>is the right balance?</a:t>
            </a:r>
            <a:endParaRPr lang="en-US" dirty="0">
              <a:cs typeface="Arial" pitchFamily="34" charset="0"/>
            </a:endParaRPr>
          </a:p>
        </p:txBody>
      </p:sp>
      <p:sp>
        <p:nvSpPr>
          <p:cNvPr id="21" name="TextBox 20"/>
          <p:cNvSpPr txBox="1"/>
          <p:nvPr/>
        </p:nvSpPr>
        <p:spPr>
          <a:xfrm>
            <a:off x="5353844" y="1987831"/>
            <a:ext cx="2178185" cy="584775"/>
          </a:xfrm>
          <a:prstGeom prst="rect">
            <a:avLst/>
          </a:prstGeom>
          <a:noFill/>
          <a:ln w="12700">
            <a:solidFill>
              <a:schemeClr val="accent2"/>
            </a:solidFill>
          </a:ln>
        </p:spPr>
        <p:txBody>
          <a:bodyPr wrap="square" rtlCol="0">
            <a:spAutoFit/>
          </a:bodyPr>
          <a:lstStyle/>
          <a:p>
            <a:pPr algn="ctr"/>
            <a:r>
              <a:rPr lang="en-US" sz="3200" dirty="0" smtClean="0">
                <a:latin typeface="+mn-lt"/>
              </a:rPr>
              <a:t>Not Enough</a:t>
            </a:r>
            <a:endParaRPr lang="en-US" sz="3200" dirty="0">
              <a:latin typeface="+mn-lt"/>
            </a:endParaRPr>
          </a:p>
        </p:txBody>
      </p:sp>
      <p:sp>
        <p:nvSpPr>
          <p:cNvPr id="4" name="Down Arrow 3"/>
          <p:cNvSpPr/>
          <p:nvPr/>
        </p:nvSpPr>
        <p:spPr>
          <a:xfrm>
            <a:off x="2459866" y="2743203"/>
            <a:ext cx="489397" cy="624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244144" y="2741055"/>
            <a:ext cx="489397" cy="624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633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6" y="791683"/>
            <a:ext cx="8272763" cy="4325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7611" y="2954311"/>
            <a:ext cx="8510968" cy="2246769"/>
          </a:xfrm>
          <a:prstGeom prst="rect">
            <a:avLst/>
          </a:prstGeom>
          <a:solidFill>
            <a:schemeClr val="accent1"/>
          </a:solidFill>
        </p:spPr>
        <p:txBody>
          <a:bodyPr wrap="square">
            <a:spAutoFit/>
          </a:bodyPr>
          <a:lstStyle/>
          <a:p>
            <a:pPr>
              <a:spcAft>
                <a:spcPts val="1200"/>
              </a:spcAft>
            </a:pPr>
            <a:r>
              <a:rPr lang="en-US" sz="2800" b="1" dirty="0">
                <a:solidFill>
                  <a:schemeClr val="bg1">
                    <a:lumMod val="95000"/>
                  </a:schemeClr>
                </a:solidFill>
                <a:latin typeface="+mn-lt"/>
              </a:rPr>
              <a:t>II.3. Collect more reliable organ-specific data on coronary heart disease (e.g. revascularizations), peripheral vascular disease (e.g. revascularizations and amputations),diabetes mellitus, ZIP code socioeconomic status, donor risk and ventricular assist devices</a:t>
            </a:r>
            <a:endParaRPr lang="en-US" sz="2800" b="1" dirty="0" smtClean="0">
              <a:solidFill>
                <a:schemeClr val="bg1">
                  <a:lumMod val="95000"/>
                </a:schemeClr>
              </a:solidFill>
              <a:latin typeface="+mn-lt"/>
            </a:endParaRPr>
          </a:p>
        </p:txBody>
      </p:sp>
    </p:spTree>
    <p:extLst>
      <p:ext uri="{BB962C8B-B14F-4D97-AF65-F5344CB8AC3E}">
        <p14:creationId xmlns:p14="http://schemas.microsoft.com/office/powerpoint/2010/main" val="33101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3238" y="397933"/>
            <a:ext cx="7905777" cy="1253445"/>
          </a:xfrm>
        </p:spPr>
        <p:txBody>
          <a:bodyPr>
            <a:noAutofit/>
          </a:bodyPr>
          <a:lstStyle/>
          <a:p>
            <a:r>
              <a:rPr lang="en-US" dirty="0" smtClean="0"/>
              <a:t>Overview </a:t>
            </a:r>
            <a:r>
              <a:rPr lang="en-US" dirty="0"/>
              <a:t>of </a:t>
            </a:r>
            <a:r>
              <a:rPr lang="en-US" dirty="0" smtClean="0"/>
              <a:t>Data Advisory Committee (DAC) Charge/Functions</a:t>
            </a:r>
          </a:p>
        </p:txBody>
      </p:sp>
      <p:sp>
        <p:nvSpPr>
          <p:cNvPr id="11" name="Rectangle 10"/>
          <p:cNvSpPr/>
          <p:nvPr/>
        </p:nvSpPr>
        <p:spPr>
          <a:xfrm>
            <a:off x="791562" y="1976811"/>
            <a:ext cx="7847470" cy="369331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33366"/>
                </a:solidFill>
                <a:latin typeface="Calibri"/>
              </a:rPr>
              <a:t>The </a:t>
            </a:r>
            <a:r>
              <a:rPr lang="en-US" sz="2400" dirty="0" smtClean="0">
                <a:solidFill>
                  <a:srgbClr val="333366"/>
                </a:solidFill>
                <a:latin typeface="Calibri"/>
              </a:rPr>
              <a:t>DAC </a:t>
            </a:r>
            <a:r>
              <a:rPr lang="en-US" sz="2400" dirty="0">
                <a:solidFill>
                  <a:srgbClr val="333366"/>
                </a:solidFill>
                <a:latin typeface="Calibri"/>
              </a:rPr>
              <a:t>will seek broad input in developing a long </a:t>
            </a:r>
            <a:r>
              <a:rPr lang="en-US" sz="2400" dirty="0" smtClean="0">
                <a:solidFill>
                  <a:srgbClr val="333366"/>
                </a:solidFill>
                <a:latin typeface="Calibri"/>
              </a:rPr>
              <a:t>term vision </a:t>
            </a:r>
            <a:r>
              <a:rPr lang="en-US" sz="2400" dirty="0">
                <a:solidFill>
                  <a:srgbClr val="333366"/>
                </a:solidFill>
                <a:latin typeface="Calibri"/>
              </a:rPr>
              <a:t>for the OPTN/SRTR </a:t>
            </a:r>
            <a:r>
              <a:rPr lang="en-US" sz="2400" dirty="0" smtClean="0">
                <a:solidFill>
                  <a:srgbClr val="333366"/>
                </a:solidFill>
                <a:latin typeface="Calibri"/>
              </a:rPr>
              <a:t>data including:</a:t>
            </a:r>
          </a:p>
          <a:p>
            <a:pPr marL="800100" lvl="1" indent="-342900">
              <a:buFont typeface="Calibri" panose="020F0502020204030204" pitchFamily="34" charset="0"/>
              <a:buChar char="−"/>
            </a:pPr>
            <a:r>
              <a:rPr lang="en-US" sz="2400" dirty="0" smtClean="0">
                <a:solidFill>
                  <a:srgbClr val="333366"/>
                </a:solidFill>
                <a:latin typeface="Calibri"/>
              </a:rPr>
              <a:t>process for the identification of OPTN data,</a:t>
            </a:r>
          </a:p>
          <a:p>
            <a:pPr marL="800100" lvl="1" indent="-342900">
              <a:buFont typeface="Calibri" panose="020F0502020204030204" pitchFamily="34" charset="0"/>
              <a:buChar char="−"/>
            </a:pPr>
            <a:r>
              <a:rPr lang="en-US" sz="2400" dirty="0" smtClean="0">
                <a:solidFill>
                  <a:srgbClr val="333366"/>
                </a:solidFill>
                <a:latin typeface="Calibri"/>
              </a:rPr>
              <a:t>methods of collection, </a:t>
            </a:r>
          </a:p>
          <a:p>
            <a:pPr marL="800100" lvl="1" indent="-342900">
              <a:buFont typeface="Calibri" panose="020F0502020204030204" pitchFamily="34" charset="0"/>
              <a:buChar char="−"/>
            </a:pPr>
            <a:r>
              <a:rPr lang="en-US" sz="2400" dirty="0" smtClean="0">
                <a:solidFill>
                  <a:srgbClr val="333366"/>
                </a:solidFill>
                <a:latin typeface="Calibri"/>
              </a:rPr>
              <a:t>types of products to be supported</a:t>
            </a:r>
          </a:p>
          <a:p>
            <a:pPr marL="800100" lvl="1" indent="-342900">
              <a:buFont typeface="Calibri" panose="020F0502020204030204" pitchFamily="34" charset="0"/>
              <a:buChar char="−"/>
            </a:pPr>
            <a:endParaRPr lang="en-US" sz="1000" dirty="0">
              <a:solidFill>
                <a:srgbClr val="333366"/>
              </a:solidFill>
              <a:latin typeface="Calibri"/>
            </a:endParaRPr>
          </a:p>
          <a:p>
            <a:pPr marL="342900" indent="-342900">
              <a:buFont typeface="Arial" panose="020B0604020202020204" pitchFamily="34" charset="0"/>
              <a:buChar char="•"/>
            </a:pPr>
            <a:r>
              <a:rPr lang="en-US" sz="2400" dirty="0">
                <a:solidFill>
                  <a:srgbClr val="333366"/>
                </a:solidFill>
                <a:latin typeface="Calibri"/>
              </a:rPr>
              <a:t>A</a:t>
            </a:r>
            <a:r>
              <a:rPr lang="en-US" sz="2400" dirty="0" smtClean="0">
                <a:solidFill>
                  <a:srgbClr val="333366"/>
                </a:solidFill>
                <a:latin typeface="Calibri"/>
              </a:rPr>
              <a:t>dvise the OPTN Board of Directors on collecting data</a:t>
            </a:r>
          </a:p>
          <a:p>
            <a:pPr marL="800100" lvl="1" indent="-342900">
              <a:buFont typeface="Calibri" panose="020F0502020204030204" pitchFamily="34" charset="0"/>
              <a:buChar char="−"/>
            </a:pPr>
            <a:r>
              <a:rPr lang="en-US" sz="2400" dirty="0">
                <a:solidFill>
                  <a:srgbClr val="333366"/>
                </a:solidFill>
                <a:latin typeface="Calibri"/>
              </a:rPr>
              <a:t>pertinent to the operation of </a:t>
            </a:r>
            <a:r>
              <a:rPr lang="en-US" sz="2400" dirty="0" smtClean="0">
                <a:solidFill>
                  <a:srgbClr val="333366"/>
                </a:solidFill>
                <a:latin typeface="Calibri"/>
              </a:rPr>
              <a:t>the OPTN &amp; SRTR and</a:t>
            </a:r>
          </a:p>
          <a:p>
            <a:pPr marL="800100" lvl="1" indent="-342900">
              <a:buFont typeface="Calibri" panose="020F0502020204030204" pitchFamily="34" charset="0"/>
              <a:buChar char="−"/>
            </a:pPr>
            <a:r>
              <a:rPr lang="en-US" sz="2400" dirty="0" smtClean="0">
                <a:solidFill>
                  <a:srgbClr val="333366"/>
                </a:solidFill>
                <a:latin typeface="Calibri"/>
              </a:rPr>
              <a:t>further </a:t>
            </a:r>
            <a:r>
              <a:rPr lang="en-US" sz="2400" dirty="0">
                <a:solidFill>
                  <a:srgbClr val="333366"/>
                </a:solidFill>
                <a:latin typeface="Calibri"/>
              </a:rPr>
              <a:t>the </a:t>
            </a:r>
            <a:r>
              <a:rPr lang="en-US" sz="2400" dirty="0" smtClean="0">
                <a:solidFill>
                  <a:srgbClr val="333366"/>
                </a:solidFill>
                <a:latin typeface="Calibri"/>
              </a:rPr>
              <a:t>state-of-the-art in SOT including</a:t>
            </a:r>
          </a:p>
          <a:p>
            <a:pPr marL="800100" lvl="1" indent="-342900">
              <a:buFont typeface="Calibri" panose="020F0502020204030204" pitchFamily="34" charset="0"/>
              <a:buChar char="−"/>
            </a:pPr>
            <a:r>
              <a:rPr lang="en-US" sz="2400" dirty="0">
                <a:solidFill>
                  <a:srgbClr val="333366"/>
                </a:solidFill>
                <a:latin typeface="Calibri"/>
              </a:rPr>
              <a:t>continuous quality and patient safety improvements</a:t>
            </a:r>
          </a:p>
        </p:txBody>
      </p:sp>
    </p:spTree>
    <p:extLst>
      <p:ext uri="{BB962C8B-B14F-4D97-AF65-F5344CB8AC3E}">
        <p14:creationId xmlns:p14="http://schemas.microsoft.com/office/powerpoint/2010/main" val="1937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550321"/>
            <a:ext cx="8232775" cy="777125"/>
          </a:xfrm>
        </p:spPr>
        <p:txBody>
          <a:bodyPr/>
          <a:lstStyle/>
          <a:p>
            <a:r>
              <a:rPr lang="en-US" dirty="0"/>
              <a:t>Data Advisory Committee </a:t>
            </a:r>
            <a:r>
              <a:rPr lang="en-US" dirty="0" smtClean="0"/>
              <a:t>Members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7693827"/>
              </p:ext>
            </p:extLst>
          </p:nvPr>
        </p:nvGraphicFramePr>
        <p:xfrm>
          <a:off x="465501" y="1619431"/>
          <a:ext cx="3863662" cy="4114800"/>
        </p:xfrm>
        <a:graphic>
          <a:graphicData uri="http://schemas.openxmlformats.org/drawingml/2006/table">
            <a:tbl>
              <a:tblPr firstRow="1">
                <a:tableStyleId>{5C22544A-7EE6-4342-B048-85BDC9FD1C3A}</a:tableStyleId>
              </a:tblPr>
              <a:tblGrid>
                <a:gridCol w="2413397"/>
                <a:gridCol w="1450265"/>
              </a:tblGrid>
              <a:tr h="457200">
                <a:tc>
                  <a:txBody>
                    <a:bodyPr/>
                    <a:lstStyle/>
                    <a:p>
                      <a:pPr marL="91440" algn="l" fontAlgn="ctr"/>
                      <a:r>
                        <a:rPr lang="en-US" sz="2800" b="1" i="0" u="none" strike="noStrike" dirty="0" smtClean="0">
                          <a:solidFill>
                            <a:schemeClr val="bg1"/>
                          </a:solidFill>
                          <a:effectLst/>
                          <a:latin typeface="+mn-lt"/>
                        </a:rPr>
                        <a:t>Name</a:t>
                      </a:r>
                      <a:endParaRPr lang="en-US" sz="2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algn="l" fontAlgn="ctr"/>
                      <a:r>
                        <a:rPr lang="en-US" sz="2800" b="1" i="0" u="none" strike="noStrike" dirty="0" smtClean="0">
                          <a:solidFill>
                            <a:schemeClr val="bg1"/>
                          </a:solidFill>
                          <a:effectLst/>
                          <a:latin typeface="+mn-lt"/>
                        </a:rPr>
                        <a:t>Role</a:t>
                      </a:r>
                      <a:endParaRPr lang="en-US" sz="2800" b="1" i="0" u="none" strike="noStrike" dirty="0">
                        <a:solidFill>
                          <a:schemeClr val="bg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57200">
                <a:tc>
                  <a:txBody>
                    <a:bodyPr/>
                    <a:lstStyle/>
                    <a:p>
                      <a:pPr marL="91440" algn="l" fontAlgn="ctr"/>
                      <a:r>
                        <a:rPr lang="en-US" sz="2000" u="none" strike="noStrike" dirty="0">
                          <a:solidFill>
                            <a:schemeClr val="accent4">
                              <a:lumMod val="50000"/>
                            </a:schemeClr>
                          </a:solidFill>
                          <a:effectLst/>
                          <a:latin typeface="+mn-lt"/>
                        </a:rPr>
                        <a:t>Charles </a:t>
                      </a:r>
                      <a:r>
                        <a:rPr lang="en-US" sz="2000" u="none" strike="noStrike" dirty="0" smtClean="0">
                          <a:solidFill>
                            <a:schemeClr val="accent4">
                              <a:lumMod val="50000"/>
                            </a:schemeClr>
                          </a:solidFill>
                          <a:effectLst/>
                          <a:latin typeface="+mn-lt"/>
                        </a:rPr>
                        <a:t>Alexander</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ctr"/>
                      <a:r>
                        <a:rPr lang="en-US" sz="2000" b="0" i="0" u="none" strike="noStrike" dirty="0" smtClean="0">
                          <a:solidFill>
                            <a:schemeClr val="accent4">
                              <a:lumMod val="50000"/>
                            </a:schemeClr>
                          </a:solidFill>
                          <a:effectLst/>
                          <a:latin typeface="+mn-lt"/>
                        </a:rPr>
                        <a:t>Chair</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Joseph </a:t>
                      </a:r>
                      <a:r>
                        <a:rPr lang="en-US" sz="2000" u="none" strike="noStrike" dirty="0" smtClean="0">
                          <a:solidFill>
                            <a:schemeClr val="accent4">
                              <a:lumMod val="50000"/>
                            </a:schemeClr>
                          </a:solidFill>
                          <a:effectLst/>
                          <a:latin typeface="+mn-lt"/>
                        </a:rPr>
                        <a:t>Kim</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ctr"/>
                      <a:r>
                        <a:rPr lang="en-US" sz="2000" b="0" i="0" u="none" strike="noStrike" dirty="0" smtClean="0">
                          <a:solidFill>
                            <a:schemeClr val="accent4">
                              <a:lumMod val="50000"/>
                            </a:schemeClr>
                          </a:solidFill>
                          <a:effectLst/>
                          <a:latin typeface="+mn-lt"/>
                        </a:rPr>
                        <a:t>Vice-Chair</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Sandy Feng </a:t>
                      </a:r>
                      <a:r>
                        <a:rPr lang="en-US" sz="2000" u="none" strike="noStrike" dirty="0" smtClean="0">
                          <a:solidFill>
                            <a:schemeClr val="accent4">
                              <a:lumMod val="50000"/>
                            </a:schemeClr>
                          </a:solidFill>
                          <a:effectLst/>
                          <a:latin typeface="+mn-lt"/>
                        </a:rPr>
                        <a: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ctr"/>
                      <a:r>
                        <a:rPr lang="en-US" sz="2000" b="0" i="0" u="none" strike="noStrike" dirty="0" smtClean="0">
                          <a:solidFill>
                            <a:schemeClr val="accent4">
                              <a:lumMod val="50000"/>
                            </a:schemeClr>
                          </a:solidFill>
                          <a:effectLst/>
                          <a:latin typeface="+mn-lt"/>
                        </a:rPr>
                        <a:t>Member</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Stuart </a:t>
                      </a:r>
                      <a:r>
                        <a:rPr lang="en-US" sz="2000" u="none" strike="noStrike" dirty="0" smtClean="0">
                          <a:solidFill>
                            <a:schemeClr val="accent4">
                              <a:lumMod val="50000"/>
                            </a:schemeClr>
                          </a:solidFill>
                          <a:effectLst/>
                          <a:latin typeface="+mn-lt"/>
                        </a:rPr>
                        <a:t>Sweet</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accent4">
                              <a:lumMod val="50000"/>
                            </a:schemeClr>
                          </a:solidFill>
                          <a:effectLst/>
                          <a:latin typeface="+mn-lt"/>
                        </a:rPr>
                        <a:t>Member</a:t>
                      </a: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Jesse </a:t>
                      </a:r>
                      <a:r>
                        <a:rPr lang="en-US" sz="2000" u="none" strike="noStrike" dirty="0" err="1">
                          <a:solidFill>
                            <a:schemeClr val="accent4">
                              <a:lumMod val="50000"/>
                            </a:schemeClr>
                          </a:solidFill>
                          <a:effectLst/>
                          <a:latin typeface="+mn-lt"/>
                        </a:rPr>
                        <a:t>Schold</a:t>
                      </a:r>
                      <a:r>
                        <a:rPr lang="en-US" sz="2000" u="none" strike="noStrike" dirty="0">
                          <a:solidFill>
                            <a:schemeClr val="accent4">
                              <a:lumMod val="50000"/>
                            </a:schemeClr>
                          </a:solidFill>
                          <a:effectLst/>
                          <a:latin typeface="+mn-lt"/>
                        </a:rPr>
                        <a:t> </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accent4">
                              <a:lumMod val="50000"/>
                            </a:schemeClr>
                          </a:solidFill>
                          <a:effectLst/>
                          <a:latin typeface="+mn-lt"/>
                        </a:rPr>
                        <a:t>Member</a:t>
                      </a: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Yael </a:t>
                      </a:r>
                      <a:r>
                        <a:rPr lang="en-US" sz="2000" u="none" strike="noStrike" dirty="0" err="1" smtClean="0">
                          <a:solidFill>
                            <a:schemeClr val="accent4">
                              <a:lumMod val="50000"/>
                            </a:schemeClr>
                          </a:solidFill>
                          <a:effectLst/>
                          <a:latin typeface="+mn-lt"/>
                        </a:rPr>
                        <a:t>Coppleson</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accent4">
                              <a:lumMod val="50000"/>
                            </a:schemeClr>
                          </a:solidFill>
                          <a:effectLst/>
                          <a:latin typeface="+mn-lt"/>
                        </a:rPr>
                        <a:t>Member</a:t>
                      </a: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James Wynn </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accent4">
                              <a:lumMod val="50000"/>
                            </a:schemeClr>
                          </a:solidFill>
                          <a:effectLst/>
                          <a:latin typeface="+mn-lt"/>
                        </a:rPr>
                        <a:t>Member</a:t>
                      </a: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r>
                        <a:rPr lang="en-US" sz="2000" u="none" strike="noStrike" dirty="0">
                          <a:solidFill>
                            <a:schemeClr val="accent4">
                              <a:lumMod val="50000"/>
                            </a:schemeClr>
                          </a:solidFill>
                          <a:effectLst/>
                          <a:latin typeface="+mn-lt"/>
                        </a:rPr>
                        <a:t>Ian Jamieson </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accent4">
                              <a:lumMod val="50000"/>
                            </a:schemeClr>
                          </a:solidFill>
                          <a:effectLst/>
                          <a:latin typeface="+mn-lt"/>
                        </a:rPr>
                        <a:t>Member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459183"/>
              </p:ext>
            </p:extLst>
          </p:nvPr>
        </p:nvGraphicFramePr>
        <p:xfrm>
          <a:off x="4641665" y="1622873"/>
          <a:ext cx="3899647" cy="4114800"/>
        </p:xfrm>
        <a:graphic>
          <a:graphicData uri="http://schemas.openxmlformats.org/drawingml/2006/table">
            <a:tbl>
              <a:tblPr firstRow="1">
                <a:tableStyleId>{5C22544A-7EE6-4342-B048-85BDC9FD1C3A}</a:tableStyleId>
              </a:tblPr>
              <a:tblGrid>
                <a:gridCol w="2070091"/>
                <a:gridCol w="1829556"/>
              </a:tblGrid>
              <a:tr h="457200">
                <a:tc>
                  <a:txBody>
                    <a:bodyPr/>
                    <a:lstStyle/>
                    <a:p>
                      <a:pPr marL="91440" algn="l" fontAlgn="ctr">
                        <a:spcBef>
                          <a:spcPts val="600"/>
                        </a:spcBef>
                        <a:spcAft>
                          <a:spcPts val="600"/>
                        </a:spcAft>
                      </a:pPr>
                      <a:r>
                        <a:rPr lang="en-US" sz="2800" u="none" strike="noStrike" dirty="0" smtClean="0">
                          <a:effectLst/>
                        </a:rPr>
                        <a:t>Name</a:t>
                      </a:r>
                      <a:endParaRPr lang="en-US" sz="28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algn="l" fontAlgn="ctr">
                        <a:spcBef>
                          <a:spcPts val="600"/>
                        </a:spcBef>
                        <a:spcAft>
                          <a:spcPts val="600"/>
                        </a:spcAft>
                      </a:pPr>
                      <a:r>
                        <a:rPr lang="en-US" sz="2800" u="none" strike="noStrike" dirty="0" smtClean="0">
                          <a:effectLst/>
                        </a:rPr>
                        <a:t>Role</a:t>
                      </a:r>
                      <a:endParaRPr lang="en-US" sz="2800" b="1" i="0" u="none" strike="noStrike" dirty="0">
                        <a:solidFill>
                          <a:schemeClr val="bg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57200">
                <a:tc>
                  <a:txBody>
                    <a:bodyPr/>
                    <a:lstStyle/>
                    <a:p>
                      <a:pPr marL="91440" algn="l" fontAlgn="ctr">
                        <a:spcBef>
                          <a:spcPts val="600"/>
                        </a:spcBef>
                        <a:spcAft>
                          <a:spcPts val="600"/>
                        </a:spcAft>
                      </a:pPr>
                      <a:r>
                        <a:rPr lang="en-US" sz="2000" u="none" strike="noStrike" dirty="0" err="1">
                          <a:effectLst/>
                        </a:rPr>
                        <a:t>Maryl</a:t>
                      </a:r>
                      <a:r>
                        <a:rPr lang="en-US" sz="2000" u="none" strike="noStrike" dirty="0">
                          <a:effectLst/>
                        </a:rPr>
                        <a:t> </a:t>
                      </a:r>
                      <a:r>
                        <a:rPr lang="en-US" sz="2000" u="none" strike="noStrike" dirty="0" smtClean="0">
                          <a:effectLst/>
                        </a:rPr>
                        <a:t>Johnson</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ctr">
                        <a:spcBef>
                          <a:spcPts val="600"/>
                        </a:spcBef>
                        <a:spcAft>
                          <a:spcPts val="600"/>
                        </a:spcAft>
                      </a:pPr>
                      <a:r>
                        <a:rPr lang="en-US" sz="2000" u="none" strike="noStrike" dirty="0" smtClean="0">
                          <a:effectLst/>
                        </a:rPr>
                        <a:t>Member</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Alan </a:t>
                      </a:r>
                      <a:r>
                        <a:rPr lang="en-US" sz="2000" u="none" strike="noStrike" dirty="0" err="1" smtClean="0">
                          <a:effectLst/>
                        </a:rPr>
                        <a:t>Leichtman</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Member</a:t>
                      </a:r>
                      <a:endParaRPr lang="en-US" sz="2000" b="0" i="0" u="none" strike="noStrike" dirty="0" smtClean="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Richard </a:t>
                      </a:r>
                      <a:r>
                        <a:rPr lang="en-US" sz="2000" u="none" strike="noStrike" dirty="0" err="1" smtClean="0">
                          <a:effectLst/>
                        </a:rPr>
                        <a:t>Hasz</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Member</a:t>
                      </a:r>
                      <a:endParaRPr lang="en-US" sz="2000" b="0" i="0" u="none" strike="noStrike" dirty="0" smtClean="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Alexandra </a:t>
                      </a:r>
                      <a:r>
                        <a:rPr lang="en-US" sz="2000" u="none" strike="noStrike" dirty="0" smtClean="0">
                          <a:effectLst/>
                        </a:rPr>
                        <a:t>Glazier</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Member</a:t>
                      </a:r>
                      <a:endParaRPr lang="en-US" sz="2000" b="0" i="0" u="none" strike="noStrike" dirty="0" smtClean="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Robert </a:t>
                      </a:r>
                      <a:r>
                        <a:rPr lang="en-US" sz="2000" u="none" strike="noStrike" dirty="0" smtClean="0">
                          <a:effectLst/>
                        </a:rPr>
                        <a:t>Merion*</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Member</a:t>
                      </a:r>
                      <a:endParaRPr lang="en-US" sz="2000" b="0" i="0" u="none" strike="noStrike" dirty="0" smtClean="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Mike </a:t>
                      </a:r>
                      <a:r>
                        <a:rPr lang="en-US" sz="2000" u="none" strike="noStrike" dirty="0" smtClean="0">
                          <a:effectLst/>
                        </a:rPr>
                        <a:t>Peterson</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Member</a:t>
                      </a:r>
                      <a:endParaRPr lang="en-US" sz="2000" b="0" i="0" u="none" strike="noStrike" dirty="0" smtClean="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t">
                        <a:spcBef>
                          <a:spcPts val="600"/>
                        </a:spcBef>
                        <a:spcAft>
                          <a:spcPts val="600"/>
                        </a:spcAft>
                      </a:pPr>
                      <a:r>
                        <a:rPr lang="en-US" sz="2000" u="none" strike="noStrike" dirty="0">
                          <a:effectLst/>
                        </a:rPr>
                        <a:t>Monica Lin </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t">
                        <a:spcBef>
                          <a:spcPts val="600"/>
                        </a:spcBef>
                        <a:spcAft>
                          <a:spcPts val="600"/>
                        </a:spcAft>
                      </a:pPr>
                      <a:r>
                        <a:rPr lang="en-US" sz="2000" u="none" strike="noStrike" dirty="0" smtClean="0">
                          <a:effectLst/>
                        </a:rPr>
                        <a:t>HRSA Ex Officio</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457200">
                <a:tc>
                  <a:txBody>
                    <a:bodyPr/>
                    <a:lstStyle/>
                    <a:p>
                      <a:pPr marL="91440" algn="l" fontAlgn="ctr">
                        <a:spcBef>
                          <a:spcPts val="600"/>
                        </a:spcBef>
                        <a:spcAft>
                          <a:spcPts val="600"/>
                        </a:spcAft>
                      </a:pPr>
                      <a:r>
                        <a:rPr lang="en-US" sz="2000" u="none" strike="noStrike" dirty="0">
                          <a:effectLst/>
                        </a:rPr>
                        <a:t>Shannon </a:t>
                      </a:r>
                      <a:r>
                        <a:rPr lang="en-US" sz="2000" u="none" strike="noStrike" dirty="0" smtClean="0">
                          <a:effectLst/>
                        </a:rPr>
                        <a:t>Dunne</a:t>
                      </a:r>
                      <a:endParaRPr lang="en-US" sz="2000" b="0" i="0" u="none" strike="noStrike" dirty="0">
                        <a:solidFill>
                          <a:schemeClr val="accent4">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91440" marR="0" indent="0" algn="l" defTabSz="914400" rtl="0" eaLnBrk="1" fontAlgn="ctr" latinLnBrk="0" hangingPunct="1">
                        <a:lnSpc>
                          <a:spcPct val="100000"/>
                        </a:lnSpc>
                        <a:spcBef>
                          <a:spcPts val="600"/>
                        </a:spcBef>
                        <a:spcAft>
                          <a:spcPts val="600"/>
                        </a:spcAft>
                        <a:buClrTx/>
                        <a:buSzTx/>
                        <a:buFontTx/>
                        <a:buNone/>
                        <a:tabLst/>
                        <a:defRPr/>
                      </a:pPr>
                      <a:r>
                        <a:rPr lang="en-US" sz="2000" u="none" strike="noStrike" dirty="0" smtClean="0">
                          <a:effectLst/>
                        </a:rPr>
                        <a:t>HRSA Ex Officio</a:t>
                      </a:r>
                      <a:endParaRPr lang="en-US" sz="2000" b="0" i="0" u="none" strike="noStrike" dirty="0">
                        <a:solidFill>
                          <a:schemeClr val="accent4">
                            <a:lumMod val="50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itle 1"/>
          <p:cNvSpPr txBox="1">
            <a:spLocks/>
          </p:cNvSpPr>
          <p:nvPr/>
        </p:nvSpPr>
        <p:spPr>
          <a:xfrm>
            <a:off x="1111943" y="5660554"/>
            <a:ext cx="6748529" cy="639762"/>
          </a:xfrm>
          <a:prstGeom prst="rect">
            <a:avLst/>
          </a:prstGeom>
        </p:spPr>
        <p:txBody>
          <a:bodyPr anchor="b" anchorCtr="0">
            <a:normAutofit fontScale="92500"/>
          </a:bodyPr>
          <a:lstStyle>
            <a:lvl1pPr algn="l" rtl="0" eaLnBrk="0" fontAlgn="base" hangingPunct="0">
              <a:spcBef>
                <a:spcPct val="0"/>
              </a:spcBef>
              <a:spcAft>
                <a:spcPct val="0"/>
              </a:spcAft>
              <a:defRPr sz="3200" kern="1200">
                <a:solidFill>
                  <a:schemeClr val="tx1"/>
                </a:solidFill>
                <a:latin typeface="Impac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latin typeface="+mn-lt"/>
              </a:rPr>
              <a:t>Support staff from the UNOS &amp; the SRTR</a:t>
            </a:r>
            <a:endParaRPr lang="en-US" dirty="0">
              <a:latin typeface="+mn-lt"/>
            </a:endParaRPr>
          </a:p>
        </p:txBody>
      </p:sp>
    </p:spTree>
    <p:extLst>
      <p:ext uri="{BB962C8B-B14F-4D97-AF65-F5344CB8AC3E}">
        <p14:creationId xmlns:p14="http://schemas.microsoft.com/office/powerpoint/2010/main" val="205619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9"/>
            <a:ext cx="8232775" cy="1046162"/>
          </a:xfrm>
        </p:spPr>
        <p:txBody>
          <a:bodyPr>
            <a:normAutofit/>
          </a:bodyPr>
          <a:lstStyle/>
          <a:p>
            <a:r>
              <a:rPr lang="en-US" sz="3600" dirty="0" smtClean="0">
                <a:cs typeface="Arial" pitchFamily="34" charset="0"/>
              </a:rPr>
              <a:t>Outline</a:t>
            </a:r>
            <a:endParaRPr lang="en-US" sz="3600" dirty="0">
              <a:cs typeface="Arial" pitchFamily="34" charset="0"/>
            </a:endParaRPr>
          </a:p>
        </p:txBody>
      </p:sp>
      <p:sp>
        <p:nvSpPr>
          <p:cNvPr id="3" name="Content Placeholder 2"/>
          <p:cNvSpPr>
            <a:spLocks noGrp="1"/>
          </p:cNvSpPr>
          <p:nvPr>
            <p:ph idx="1"/>
          </p:nvPr>
        </p:nvSpPr>
        <p:spPr>
          <a:xfrm>
            <a:off x="454025" y="1784412"/>
            <a:ext cx="8379732" cy="4341751"/>
          </a:xfrm>
        </p:spPr>
        <p:txBody>
          <a:bodyPr>
            <a:normAutofit/>
          </a:bodyPr>
          <a:lstStyle/>
          <a:p>
            <a:r>
              <a:rPr lang="en-US" sz="2800" dirty="0" smtClean="0"/>
              <a:t>Introduction to the Scientific Registry of Transplant Recipients (SRTR)</a:t>
            </a:r>
          </a:p>
          <a:p>
            <a:pPr marL="0" indent="0">
              <a:buNone/>
            </a:pPr>
            <a:endParaRPr lang="en-US" sz="2800" dirty="0" smtClean="0"/>
          </a:p>
          <a:p>
            <a:r>
              <a:rPr lang="en-US" sz="2800" dirty="0"/>
              <a:t>Use of Program Specific Reports  (PSRs) and OPO-Specific Reports (OSRs)to Foster Surgical Innovation </a:t>
            </a:r>
          </a:p>
          <a:p>
            <a:endParaRPr lang="en-US" sz="2800" dirty="0"/>
          </a:p>
          <a:p>
            <a:r>
              <a:rPr lang="en-US" sz="2800" dirty="0" smtClean="0"/>
              <a:t>Program Specific Reports: Futility vs. Innovation</a:t>
            </a:r>
          </a:p>
          <a:p>
            <a:endParaRPr lang="en-US" sz="2800" dirty="0"/>
          </a:p>
          <a:p>
            <a:r>
              <a:rPr lang="en-US" sz="2800" u="sng" dirty="0" smtClean="0"/>
              <a:t>Program Specific Reports: Fostering Randomized Trials</a:t>
            </a:r>
          </a:p>
          <a:p>
            <a:pPr marL="0" indent="0">
              <a:buNone/>
            </a:pPr>
            <a:endParaRPr lang="en-US" sz="2800" dirty="0" smtClean="0"/>
          </a:p>
          <a:p>
            <a:endParaRPr lang="en-US" sz="2800" dirty="0"/>
          </a:p>
          <a:p>
            <a:pPr marL="0" indent="0">
              <a:buNone/>
            </a:pPr>
            <a:endParaRPr lang="en-US" sz="2800" dirty="0" smtClean="0"/>
          </a:p>
          <a:p>
            <a:endParaRPr lang="en-US" sz="1800" dirty="0"/>
          </a:p>
        </p:txBody>
      </p:sp>
    </p:spTree>
    <p:extLst>
      <p:ext uri="{BB962C8B-B14F-4D97-AF65-F5344CB8AC3E}">
        <p14:creationId xmlns:p14="http://schemas.microsoft.com/office/powerpoint/2010/main" val="2030179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6" y="791683"/>
            <a:ext cx="8272763" cy="4325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7611" y="2954311"/>
            <a:ext cx="8510968" cy="1384995"/>
          </a:xfrm>
          <a:prstGeom prst="rect">
            <a:avLst/>
          </a:prstGeom>
          <a:solidFill>
            <a:schemeClr val="accent1"/>
          </a:solidFill>
        </p:spPr>
        <p:txBody>
          <a:bodyPr wrap="square">
            <a:spAutoFit/>
          </a:bodyPr>
          <a:lstStyle/>
          <a:p>
            <a:pPr>
              <a:spcAft>
                <a:spcPts val="1200"/>
              </a:spcAft>
            </a:pPr>
            <a:r>
              <a:rPr lang="en-US" sz="2800" b="1" dirty="0">
                <a:solidFill>
                  <a:schemeClr val="bg1">
                    <a:lumMod val="95000"/>
                  </a:schemeClr>
                </a:solidFill>
                <a:latin typeface="+mn-lt"/>
              </a:rPr>
              <a:t>II.1. Consider protecting innovation by excluding patients who are in approved protocols from PSR models in identifying underperforming centers</a:t>
            </a:r>
            <a:endParaRPr lang="en-US" sz="2800" b="1" dirty="0" smtClean="0">
              <a:solidFill>
                <a:schemeClr val="bg1">
                  <a:lumMod val="95000"/>
                </a:schemeClr>
              </a:solidFill>
              <a:latin typeface="+mn-lt"/>
            </a:endParaRPr>
          </a:p>
        </p:txBody>
      </p:sp>
    </p:spTree>
    <p:extLst>
      <p:ext uri="{BB962C8B-B14F-4D97-AF65-F5344CB8AC3E}">
        <p14:creationId xmlns:p14="http://schemas.microsoft.com/office/powerpoint/2010/main" val="165804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0832" y="219923"/>
            <a:ext cx="8237987" cy="1431455"/>
          </a:xfrm>
        </p:spPr>
        <p:txBody>
          <a:bodyPr>
            <a:noAutofit/>
          </a:bodyPr>
          <a:lstStyle/>
          <a:p>
            <a:r>
              <a:rPr lang="en-US" dirty="0"/>
              <a:t>Report of a </a:t>
            </a:r>
            <a:r>
              <a:rPr lang="en-US" dirty="0" smtClean="0"/>
              <a:t>Consensus Conference </a:t>
            </a:r>
            <a:r>
              <a:rPr lang="en-US" dirty="0"/>
              <a:t>on </a:t>
            </a:r>
            <a:r>
              <a:rPr lang="en-US" dirty="0" smtClean="0"/>
              <a:t>Transplant Program Quality </a:t>
            </a:r>
            <a:r>
              <a:rPr lang="en-US" dirty="0"/>
              <a:t>&amp; </a:t>
            </a:r>
            <a:r>
              <a:rPr lang="en-US" dirty="0" smtClean="0"/>
              <a:t>Surveillance</a:t>
            </a:r>
            <a:endParaRPr lang="en-US" dirty="0"/>
          </a:p>
        </p:txBody>
      </p:sp>
      <p:sp>
        <p:nvSpPr>
          <p:cNvPr id="11" name="Rectangle 10"/>
          <p:cNvSpPr/>
          <p:nvPr/>
        </p:nvSpPr>
        <p:spPr>
          <a:xfrm>
            <a:off x="604273" y="1602233"/>
            <a:ext cx="7847470" cy="467820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333366"/>
                </a:solidFill>
                <a:latin typeface="Calibri"/>
              </a:rPr>
              <a:t>Failure </a:t>
            </a:r>
            <a:r>
              <a:rPr lang="en-US" sz="2400" dirty="0">
                <a:solidFill>
                  <a:srgbClr val="333366"/>
                </a:solidFill>
                <a:latin typeface="Calibri"/>
              </a:rPr>
              <a:t>to adequately account for risk in </a:t>
            </a:r>
            <a:r>
              <a:rPr lang="en-US" sz="2400" dirty="0" smtClean="0">
                <a:solidFill>
                  <a:srgbClr val="333366"/>
                </a:solidFill>
                <a:latin typeface="Calibri"/>
              </a:rPr>
              <a:t>PSRs </a:t>
            </a:r>
            <a:r>
              <a:rPr lang="en-US" sz="2400" dirty="0">
                <a:solidFill>
                  <a:srgbClr val="333366"/>
                </a:solidFill>
                <a:latin typeface="Calibri"/>
              </a:rPr>
              <a:t>may discourage centers from using innovative treatments</a:t>
            </a:r>
            <a:r>
              <a:rPr lang="en-US" sz="2400" dirty="0" smtClean="0">
                <a:solidFill>
                  <a:srgbClr val="333366"/>
                </a:solidFill>
                <a:latin typeface="Calibri"/>
              </a:rPr>
              <a:t>.</a:t>
            </a:r>
          </a:p>
          <a:p>
            <a:pPr marL="342900" indent="-342900">
              <a:buFont typeface="Arial" panose="020B0604020202020204" pitchFamily="34" charset="0"/>
              <a:buChar char="•"/>
            </a:pPr>
            <a:r>
              <a:rPr lang="en-US" sz="2400" dirty="0" smtClean="0">
                <a:latin typeface="+mn-lt"/>
              </a:rPr>
              <a:t>Establishing </a:t>
            </a:r>
            <a:r>
              <a:rPr lang="en-US" sz="2400" dirty="0">
                <a:latin typeface="+mn-lt"/>
              </a:rPr>
              <a:t>a national body, </a:t>
            </a:r>
            <a:r>
              <a:rPr lang="en-US" sz="2400" dirty="0" smtClean="0">
                <a:latin typeface="+mn-lt"/>
              </a:rPr>
              <a:t>e.g. an </a:t>
            </a:r>
            <a:r>
              <a:rPr lang="en-US" sz="2400" i="1" dirty="0" smtClean="0">
                <a:latin typeface="+mn-lt"/>
              </a:rPr>
              <a:t>ad hoc </a:t>
            </a:r>
            <a:r>
              <a:rPr lang="en-US" sz="2400" dirty="0" smtClean="0">
                <a:latin typeface="+mn-lt"/>
              </a:rPr>
              <a:t>subcommittee of the MPSC, to </a:t>
            </a:r>
            <a:r>
              <a:rPr lang="en-US" sz="2400" dirty="0">
                <a:latin typeface="+mn-lt"/>
              </a:rPr>
              <a:t>approve </a:t>
            </a:r>
            <a:r>
              <a:rPr lang="en-US" sz="2400" dirty="0" smtClean="0">
                <a:latin typeface="+mn-lt"/>
              </a:rPr>
              <a:t>innovative </a:t>
            </a:r>
            <a:r>
              <a:rPr lang="en-US" sz="2400" dirty="0">
                <a:latin typeface="+mn-lt"/>
              </a:rPr>
              <a:t>treatment protocols that warrant special </a:t>
            </a:r>
            <a:r>
              <a:rPr lang="en-US" sz="2400" dirty="0" smtClean="0">
                <a:latin typeface="+mn-lt"/>
              </a:rPr>
              <a:t>consideration</a:t>
            </a:r>
          </a:p>
          <a:p>
            <a:pPr marL="342900" indent="-342900">
              <a:buFont typeface="Arial" panose="020B0604020202020204" pitchFamily="34" charset="0"/>
              <a:buChar char="•"/>
            </a:pPr>
            <a:r>
              <a:rPr lang="en-US" sz="2400" dirty="0" smtClean="0">
                <a:latin typeface="+mn-lt"/>
              </a:rPr>
              <a:t>A</a:t>
            </a:r>
            <a:r>
              <a:rPr lang="en-US" sz="2400" i="1" dirty="0" smtClean="0">
                <a:latin typeface="+mn-lt"/>
              </a:rPr>
              <a:t>d </a:t>
            </a:r>
            <a:r>
              <a:rPr lang="en-US" sz="2400" i="1" dirty="0">
                <a:latin typeface="+mn-lt"/>
              </a:rPr>
              <a:t>hoc </a:t>
            </a:r>
            <a:r>
              <a:rPr lang="en-US" sz="2400" dirty="0">
                <a:latin typeface="+mn-lt"/>
              </a:rPr>
              <a:t>subcommittee would prospectively review and approve protocols and/or individual patients for </a:t>
            </a:r>
            <a:r>
              <a:rPr lang="en-US" sz="2400" dirty="0" smtClean="0">
                <a:latin typeface="+mn-lt"/>
              </a:rPr>
              <a:t>exclusion:</a:t>
            </a:r>
            <a:endParaRPr lang="en-US" sz="2400" dirty="0">
              <a:solidFill>
                <a:srgbClr val="333366"/>
              </a:solidFill>
              <a:latin typeface="+mn-lt"/>
            </a:endParaRPr>
          </a:p>
          <a:p>
            <a:pPr marL="800100" lvl="1" indent="-342900">
              <a:buFont typeface="Calibri" panose="020F0502020204030204" pitchFamily="34" charset="0"/>
              <a:buChar char="−"/>
            </a:pPr>
            <a:r>
              <a:rPr lang="en-US" sz="2400" dirty="0">
                <a:solidFill>
                  <a:srgbClr val="333366"/>
                </a:solidFill>
                <a:latin typeface="+mn-lt"/>
              </a:rPr>
              <a:t>Process should be transparent; the numbers of patients excluded and the reasons for exclusion should be available for each transplant center</a:t>
            </a:r>
          </a:p>
          <a:p>
            <a:pPr marL="800100" lvl="1" indent="-342900">
              <a:buFont typeface="Calibri" panose="020F0502020204030204" pitchFamily="34" charset="0"/>
              <a:buChar char="−"/>
            </a:pPr>
            <a:r>
              <a:rPr lang="en-US" sz="2400" dirty="0">
                <a:solidFill>
                  <a:srgbClr val="333366"/>
                </a:solidFill>
                <a:latin typeface="+mn-lt"/>
              </a:rPr>
              <a:t>Outcomes for patients treated under this exclusion should be </a:t>
            </a:r>
            <a:r>
              <a:rPr lang="en-US" sz="2400" dirty="0" smtClean="0">
                <a:solidFill>
                  <a:srgbClr val="333366"/>
                </a:solidFill>
                <a:latin typeface="+mn-lt"/>
              </a:rPr>
              <a:t>reported separately</a:t>
            </a:r>
            <a:endParaRPr lang="en-US" sz="2400" dirty="0">
              <a:solidFill>
                <a:srgbClr val="333366"/>
              </a:solidFill>
              <a:latin typeface="Calibri"/>
            </a:endParaRPr>
          </a:p>
          <a:p>
            <a:pPr marL="800100" lvl="1" indent="-342900">
              <a:buFont typeface="Calibri" panose="020F0502020204030204" pitchFamily="34" charset="0"/>
              <a:buChar char="−"/>
            </a:pPr>
            <a:endParaRPr lang="en-US" sz="1000" dirty="0">
              <a:solidFill>
                <a:srgbClr val="333366"/>
              </a:solidFill>
              <a:latin typeface="Calibri"/>
            </a:endParaRPr>
          </a:p>
        </p:txBody>
      </p:sp>
      <p:sp>
        <p:nvSpPr>
          <p:cNvPr id="4" name="TextBox 3"/>
          <p:cNvSpPr txBox="1"/>
          <p:nvPr/>
        </p:nvSpPr>
        <p:spPr>
          <a:xfrm>
            <a:off x="2237673" y="5969757"/>
            <a:ext cx="4371581" cy="369332"/>
          </a:xfrm>
          <a:prstGeom prst="rect">
            <a:avLst/>
          </a:prstGeom>
          <a:noFill/>
        </p:spPr>
        <p:txBody>
          <a:bodyPr wrap="none" rtlCol="0">
            <a:spAutoFit/>
          </a:bodyPr>
          <a:lstStyle/>
          <a:p>
            <a:r>
              <a:rPr lang="en-US" sz="1800" dirty="0" err="1" smtClean="0">
                <a:latin typeface="+mn-lt"/>
              </a:rPr>
              <a:t>Kasiske</a:t>
            </a:r>
            <a:r>
              <a:rPr lang="en-US" sz="1800" dirty="0" smtClean="0">
                <a:latin typeface="+mn-lt"/>
              </a:rPr>
              <a:t>, et al. </a:t>
            </a:r>
            <a:r>
              <a:rPr lang="en-US" sz="1800" i="1" dirty="0" smtClean="0">
                <a:latin typeface="+mn-lt"/>
              </a:rPr>
              <a:t>Am J Transplant </a:t>
            </a:r>
            <a:r>
              <a:rPr lang="en-US" sz="1800" dirty="0" smtClean="0">
                <a:latin typeface="+mn-lt"/>
              </a:rPr>
              <a:t>2012; 12:1988</a:t>
            </a:r>
            <a:endParaRPr lang="en-US" sz="1800" dirty="0">
              <a:latin typeface="+mn-lt"/>
            </a:endParaRPr>
          </a:p>
        </p:txBody>
      </p:sp>
    </p:spTree>
    <p:extLst>
      <p:ext uri="{BB962C8B-B14F-4D97-AF65-F5344CB8AC3E}">
        <p14:creationId xmlns:p14="http://schemas.microsoft.com/office/powerpoint/2010/main" val="1077793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9"/>
            <a:ext cx="8232775" cy="1046162"/>
          </a:xfrm>
        </p:spPr>
        <p:txBody>
          <a:bodyPr/>
          <a:lstStyle/>
          <a:p>
            <a:r>
              <a:rPr lang="en-US" dirty="0" smtClean="0">
                <a:cs typeface="Arial" pitchFamily="34" charset="0"/>
              </a:rPr>
              <a:t>Outline</a:t>
            </a:r>
            <a:endParaRPr lang="en-US" dirty="0">
              <a:cs typeface="Arial" pitchFamily="34" charset="0"/>
            </a:endParaRPr>
          </a:p>
        </p:txBody>
      </p:sp>
      <p:sp>
        <p:nvSpPr>
          <p:cNvPr id="3" name="Content Placeholder 2"/>
          <p:cNvSpPr>
            <a:spLocks noGrp="1"/>
          </p:cNvSpPr>
          <p:nvPr>
            <p:ph idx="1"/>
          </p:nvPr>
        </p:nvSpPr>
        <p:spPr>
          <a:xfrm>
            <a:off x="454025" y="1784412"/>
            <a:ext cx="8379732" cy="4341751"/>
          </a:xfrm>
        </p:spPr>
        <p:txBody>
          <a:bodyPr>
            <a:normAutofit/>
          </a:bodyPr>
          <a:lstStyle/>
          <a:p>
            <a:r>
              <a:rPr lang="en-US" sz="2800" dirty="0" smtClean="0"/>
              <a:t>Introduction to the Scientific Registry of Transplant Recipients (SRTR)</a:t>
            </a:r>
          </a:p>
          <a:p>
            <a:pPr marL="0" indent="0">
              <a:buNone/>
            </a:pPr>
            <a:endParaRPr lang="en-US" sz="2800" dirty="0" smtClean="0"/>
          </a:p>
          <a:p>
            <a:r>
              <a:rPr lang="en-US" sz="2800" dirty="0"/>
              <a:t>Use of Program Specific Reports  (PSRs) and OPO-Specific Reports (OSRs)to Foster Surgical Innovation </a:t>
            </a:r>
          </a:p>
          <a:p>
            <a:endParaRPr lang="en-US" sz="2800" dirty="0"/>
          </a:p>
          <a:p>
            <a:r>
              <a:rPr lang="en-US" sz="2800" dirty="0" smtClean="0"/>
              <a:t>Program Specific Reports: Futility vs. Innovation</a:t>
            </a:r>
          </a:p>
          <a:p>
            <a:endParaRPr lang="en-US" sz="2800" dirty="0"/>
          </a:p>
          <a:p>
            <a:r>
              <a:rPr lang="en-US" sz="2800" dirty="0" smtClean="0"/>
              <a:t>Program Specific Reports: Fostering Randomized Trials</a:t>
            </a:r>
          </a:p>
          <a:p>
            <a:pPr marL="0" indent="0">
              <a:buNone/>
            </a:pPr>
            <a:endParaRPr lang="en-US" sz="2800" dirty="0" smtClean="0"/>
          </a:p>
          <a:p>
            <a:endParaRPr lang="en-US" sz="2800" dirty="0"/>
          </a:p>
          <a:p>
            <a:pPr marL="0" indent="0">
              <a:buNone/>
            </a:pPr>
            <a:endParaRPr lang="en-US" sz="2800" dirty="0" smtClean="0"/>
          </a:p>
          <a:p>
            <a:endParaRPr lang="en-US" sz="1800" dirty="0"/>
          </a:p>
        </p:txBody>
      </p:sp>
    </p:spTree>
    <p:extLst>
      <p:ext uri="{BB962C8B-B14F-4D97-AF65-F5344CB8AC3E}">
        <p14:creationId xmlns:p14="http://schemas.microsoft.com/office/powerpoint/2010/main" val="3524505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7881" y="1276381"/>
            <a:ext cx="8100811" cy="3662541"/>
          </a:xfrm>
          <a:prstGeom prst="rect">
            <a:avLst/>
          </a:prstGeom>
        </p:spPr>
        <p:txBody>
          <a:bodyPr wrap="square">
            <a:spAutoFit/>
          </a:bodyPr>
          <a:lstStyle/>
          <a:p>
            <a:pPr algn="ctr"/>
            <a:r>
              <a:rPr lang="en-US" sz="4000" dirty="0" smtClean="0">
                <a:latin typeface="Impact" panose="020B0806030902050204" pitchFamily="34" charset="0"/>
              </a:rPr>
              <a:t>OPTN/UNOS </a:t>
            </a:r>
            <a:r>
              <a:rPr lang="en-US" sz="4000" dirty="0">
                <a:latin typeface="Impact" panose="020B0806030902050204" pitchFamily="34" charset="0"/>
              </a:rPr>
              <a:t>Ad Hoc Committee on Program-Specific Reports</a:t>
            </a:r>
          </a:p>
          <a:p>
            <a:pPr algn="ctr"/>
            <a:r>
              <a:rPr lang="en-US" sz="4000" dirty="0">
                <a:latin typeface="Impact" panose="020B0806030902050204" pitchFamily="34" charset="0"/>
              </a:rPr>
              <a:t>Report to the Board of Directors</a:t>
            </a:r>
          </a:p>
          <a:p>
            <a:pPr algn="ctr"/>
            <a:r>
              <a:rPr lang="en-US" sz="3200" dirty="0">
                <a:latin typeface="Impact" panose="020B0806030902050204" pitchFamily="34" charset="0"/>
              </a:rPr>
              <a:t>June 24-25, 2013</a:t>
            </a:r>
          </a:p>
          <a:p>
            <a:pPr algn="ctr"/>
            <a:r>
              <a:rPr lang="en-US" sz="3200" dirty="0">
                <a:latin typeface="Impact" panose="020B0806030902050204" pitchFamily="34" charset="0"/>
              </a:rPr>
              <a:t>Richmond, </a:t>
            </a:r>
            <a:r>
              <a:rPr lang="en-US" sz="3200" dirty="0" smtClean="0">
                <a:latin typeface="Impact" panose="020B0806030902050204" pitchFamily="34" charset="0"/>
              </a:rPr>
              <a:t>VA</a:t>
            </a:r>
          </a:p>
          <a:p>
            <a:pPr algn="ctr"/>
            <a:endParaRPr lang="en-US" sz="1200" dirty="0">
              <a:latin typeface="Impact" panose="020B0806030902050204" pitchFamily="34" charset="0"/>
            </a:endParaRPr>
          </a:p>
          <a:p>
            <a:pPr algn="ctr"/>
            <a:r>
              <a:rPr lang="en-US" sz="3200" dirty="0">
                <a:latin typeface="Impact" panose="020B0806030902050204" pitchFamily="34" charset="0"/>
              </a:rPr>
              <a:t>John R. Lake, MD, Chair</a:t>
            </a:r>
          </a:p>
        </p:txBody>
      </p:sp>
    </p:spTree>
    <p:extLst>
      <p:ext uri="{BB962C8B-B14F-4D97-AF65-F5344CB8AC3E}">
        <p14:creationId xmlns:p14="http://schemas.microsoft.com/office/powerpoint/2010/main" val="1447554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5360" y="609593"/>
            <a:ext cx="7592511" cy="872445"/>
          </a:xfrm>
        </p:spPr>
        <p:txBody>
          <a:bodyPr>
            <a:noAutofit/>
          </a:bodyPr>
          <a:lstStyle/>
          <a:p>
            <a:r>
              <a:rPr lang="en-US" sz="3600" dirty="0"/>
              <a:t>OPTN/UNOS Ad Hoc Committee on PSRs</a:t>
            </a:r>
          </a:p>
        </p:txBody>
      </p:sp>
      <p:sp>
        <p:nvSpPr>
          <p:cNvPr id="4" name="TextBox 3"/>
          <p:cNvSpPr txBox="1"/>
          <p:nvPr/>
        </p:nvSpPr>
        <p:spPr>
          <a:xfrm>
            <a:off x="2237673" y="5969757"/>
            <a:ext cx="4371581" cy="369332"/>
          </a:xfrm>
          <a:prstGeom prst="rect">
            <a:avLst/>
          </a:prstGeom>
          <a:noFill/>
        </p:spPr>
        <p:txBody>
          <a:bodyPr wrap="none" rtlCol="0">
            <a:spAutoFit/>
          </a:bodyPr>
          <a:lstStyle/>
          <a:p>
            <a:r>
              <a:rPr lang="en-US" sz="1800" dirty="0" err="1" smtClean="0">
                <a:latin typeface="+mn-lt"/>
              </a:rPr>
              <a:t>Kasiske</a:t>
            </a:r>
            <a:r>
              <a:rPr lang="en-US" sz="1800" dirty="0" smtClean="0">
                <a:latin typeface="+mn-lt"/>
              </a:rPr>
              <a:t>, et al. </a:t>
            </a:r>
            <a:r>
              <a:rPr lang="en-US" sz="1800" i="1" dirty="0" smtClean="0">
                <a:latin typeface="+mn-lt"/>
              </a:rPr>
              <a:t>Am J Transplant </a:t>
            </a:r>
            <a:r>
              <a:rPr lang="en-US" sz="1800" dirty="0" smtClean="0">
                <a:latin typeface="+mn-lt"/>
              </a:rPr>
              <a:t>2012; 12:1988</a:t>
            </a:r>
            <a:endParaRPr lang="en-US" sz="18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168962969"/>
              </p:ext>
            </p:extLst>
          </p:nvPr>
        </p:nvGraphicFramePr>
        <p:xfrm>
          <a:off x="489107" y="1765917"/>
          <a:ext cx="7308693" cy="4784028"/>
        </p:xfrm>
        <a:graphic>
          <a:graphicData uri="http://schemas.openxmlformats.org/drawingml/2006/table">
            <a:tbl>
              <a:tblPr firstRow="1" bandRow="1">
                <a:tableStyleId>{5C22544A-7EE6-4342-B048-85BDC9FD1C3A}</a:tableStyleId>
              </a:tblPr>
              <a:tblGrid>
                <a:gridCol w="2098782"/>
                <a:gridCol w="1641986"/>
                <a:gridCol w="2345695"/>
                <a:gridCol w="1222230"/>
              </a:tblGrid>
              <a:tr h="496711">
                <a:tc>
                  <a:txBody>
                    <a:bodyPr/>
                    <a:lstStyle/>
                    <a:p>
                      <a:r>
                        <a:rPr lang="en-US" sz="2800" dirty="0" smtClean="0">
                          <a:latin typeface="+mn-lt"/>
                        </a:rPr>
                        <a:t>Committee</a:t>
                      </a:r>
                      <a:endParaRPr lang="en-US" sz="28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smtClean="0">
                          <a:latin typeface="+mn-lt"/>
                        </a:rPr>
                        <a:t>Role</a:t>
                      </a:r>
                      <a:endParaRPr lang="en-US" sz="2800" dirty="0">
                        <a:latin typeface="+mn-lt"/>
                      </a:endParaRPr>
                    </a:p>
                  </a:txBody>
                  <a:tcPr>
                    <a:lnT w="12700" cap="flat" cmpd="sng" algn="ctr">
                      <a:solidFill>
                        <a:schemeClr val="tx1"/>
                      </a:solidFill>
                      <a:prstDash val="solid"/>
                      <a:round/>
                      <a:headEnd type="none" w="med" len="med"/>
                      <a:tailEnd type="none" w="med" len="med"/>
                    </a:lnT>
                  </a:tcPr>
                </a:tc>
                <a:tc>
                  <a:txBody>
                    <a:bodyPr/>
                    <a:lstStyle/>
                    <a:p>
                      <a:r>
                        <a:rPr lang="en-US" sz="2800" dirty="0" smtClean="0">
                          <a:latin typeface="+mn-lt"/>
                        </a:rPr>
                        <a:t>Support Staff</a:t>
                      </a:r>
                      <a:endParaRPr lang="en-US" sz="2800" dirty="0">
                        <a:latin typeface="+mn-lt"/>
                      </a:endParaRPr>
                    </a:p>
                  </a:txBody>
                  <a:tcPr>
                    <a:lnT w="12700" cap="flat" cmpd="sng" algn="ctr">
                      <a:solidFill>
                        <a:schemeClr val="tx1"/>
                      </a:solidFill>
                      <a:prstDash val="solid"/>
                      <a:round/>
                      <a:headEnd type="none" w="med" len="med"/>
                      <a:tailEnd type="none" w="med" len="med"/>
                    </a:lnT>
                  </a:tcPr>
                </a:tc>
                <a:tc>
                  <a:txBody>
                    <a:bodyPr/>
                    <a:lstStyle/>
                    <a:p>
                      <a:r>
                        <a:rPr lang="en-US" sz="2800" dirty="0" smtClean="0">
                          <a:latin typeface="+mn-lt"/>
                        </a:rPr>
                        <a:t>Org.</a:t>
                      </a:r>
                      <a:endParaRPr lang="en-US" sz="28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5489">
                <a:tc>
                  <a:txBody>
                    <a:bodyPr/>
                    <a:lstStyle/>
                    <a:p>
                      <a:pPr marL="91440" algn="l" fontAlgn="b"/>
                      <a:r>
                        <a:rPr lang="en-US" sz="1800" b="0" i="0" u="none" strike="noStrike" dirty="0">
                          <a:solidFill>
                            <a:srgbClr val="000000"/>
                          </a:solidFill>
                          <a:effectLst/>
                          <a:latin typeface="+mn-lt"/>
                        </a:rPr>
                        <a:t>John R. </a:t>
                      </a:r>
                      <a:r>
                        <a:rPr lang="en-US" sz="1800" b="0" i="0" u="none" strike="noStrike" dirty="0" smtClean="0">
                          <a:solidFill>
                            <a:srgbClr val="000000"/>
                          </a:solidFill>
                          <a:effectLst/>
                          <a:latin typeface="+mn-lt"/>
                        </a:rPr>
                        <a:t>Lake*</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Chairman</a:t>
                      </a:r>
                    </a:p>
                  </a:txBody>
                  <a:tcPr marL="9525" marR="9525" marT="9525" marB="0" anchor="ctr"/>
                </a:tc>
                <a:tc>
                  <a:txBody>
                    <a:bodyPr/>
                    <a:lstStyle/>
                    <a:p>
                      <a:pPr marL="91440" algn="l" fontAlgn="b"/>
                      <a:r>
                        <a:rPr lang="en-US" sz="1800" b="0" i="0" u="none" strike="noStrike" dirty="0">
                          <a:solidFill>
                            <a:srgbClr val="000000"/>
                          </a:solidFill>
                          <a:effectLst/>
                          <a:latin typeface="+mn-lt"/>
                        </a:rPr>
                        <a:t>Christopher McLaughlin</a:t>
                      </a:r>
                    </a:p>
                  </a:txBody>
                  <a:tcPr marL="9525" marR="9525" marT="9525" marB="0" anchor="ctr"/>
                </a:tc>
                <a:tc>
                  <a:txBody>
                    <a:bodyPr/>
                    <a:lstStyle/>
                    <a:p>
                      <a:pPr marL="91440" algn="l" fontAlgn="b"/>
                      <a:r>
                        <a:rPr lang="en-US" sz="1800" b="0" i="0" u="none" strike="noStrike" dirty="0">
                          <a:solidFill>
                            <a:srgbClr val="000000"/>
                          </a:solidFill>
                          <a:effectLst/>
                          <a:latin typeface="+mn-lt"/>
                        </a:rPr>
                        <a:t>HRSA</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Sandy </a:t>
                      </a:r>
                      <a:r>
                        <a:rPr lang="en-US" sz="1800" b="0" i="0" u="none" strike="noStrike" dirty="0" smtClean="0">
                          <a:solidFill>
                            <a:srgbClr val="000000"/>
                          </a:solidFill>
                          <a:effectLst/>
                          <a:latin typeface="+mn-lt"/>
                        </a:rPr>
                        <a:t>Feng*</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Monica </a:t>
                      </a:r>
                      <a:r>
                        <a:rPr lang="en-US" sz="1800" b="0" i="0" u="none" strike="noStrike" dirty="0" smtClean="0">
                          <a:solidFill>
                            <a:srgbClr val="000000"/>
                          </a:solidFill>
                          <a:effectLst/>
                          <a:latin typeface="+mn-lt"/>
                        </a:rPr>
                        <a:t>Lin</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a:solidFill>
                            <a:srgbClr val="000000"/>
                          </a:solidFill>
                          <a:effectLst/>
                          <a:latin typeface="+mn-lt"/>
                        </a:rPr>
                        <a:t>HRSA</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Tom </a:t>
                      </a:r>
                      <a:r>
                        <a:rPr lang="en-US" sz="1800" b="0" i="0" u="none" strike="noStrike" dirty="0" err="1" smtClean="0">
                          <a:solidFill>
                            <a:srgbClr val="000000"/>
                          </a:solidFill>
                          <a:effectLst/>
                          <a:latin typeface="+mn-lt"/>
                        </a:rPr>
                        <a:t>Gonwa</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a:t>
                      </a:r>
                    </a:p>
                  </a:txBody>
                  <a:tcPr marL="9525" marR="9525" marT="9525" marB="0" anchor="ctr"/>
                </a:tc>
                <a:tc>
                  <a:txBody>
                    <a:bodyPr/>
                    <a:lstStyle/>
                    <a:p>
                      <a:pPr marL="91440" algn="l" fontAlgn="b"/>
                      <a:r>
                        <a:rPr lang="sv-SE" sz="1800" b="0" i="0" u="none" strike="noStrike" dirty="0">
                          <a:solidFill>
                            <a:srgbClr val="000000"/>
                          </a:solidFill>
                          <a:effectLst/>
                          <a:latin typeface="+mn-lt"/>
                        </a:rPr>
                        <a:t>Bertram L. </a:t>
                      </a:r>
                      <a:r>
                        <a:rPr lang="sv-SE" sz="1800" b="0" i="0" u="none" strike="noStrike" dirty="0" smtClean="0">
                          <a:solidFill>
                            <a:srgbClr val="000000"/>
                          </a:solidFill>
                          <a:effectLst/>
                          <a:latin typeface="+mn-lt"/>
                        </a:rPr>
                        <a:t>Kasiske</a:t>
                      </a:r>
                      <a:endParaRPr lang="sv-SE"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a:solidFill>
                            <a:srgbClr val="000000"/>
                          </a:solidFill>
                          <a:effectLst/>
                          <a:latin typeface="+mn-lt"/>
                        </a:rPr>
                        <a:t>SRTR</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Ken </a:t>
                      </a:r>
                      <a:r>
                        <a:rPr lang="en-US" sz="1800" b="0" i="0" u="none" strike="noStrike" dirty="0" err="1" smtClean="0">
                          <a:solidFill>
                            <a:srgbClr val="000000"/>
                          </a:solidFill>
                          <a:effectLst/>
                          <a:latin typeface="+mn-lt"/>
                        </a:rPr>
                        <a:t>Andreoni</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Jon </a:t>
                      </a:r>
                      <a:r>
                        <a:rPr lang="en-US" sz="1800" b="0" i="0" u="none" strike="noStrike" dirty="0" smtClean="0">
                          <a:solidFill>
                            <a:srgbClr val="000000"/>
                          </a:solidFill>
                          <a:effectLst/>
                          <a:latin typeface="+mn-lt"/>
                        </a:rPr>
                        <a:t>Snyder</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a:solidFill>
                            <a:srgbClr val="000000"/>
                          </a:solidFill>
                          <a:effectLst/>
                          <a:latin typeface="+mn-lt"/>
                        </a:rPr>
                        <a:t>SRTR</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Larry </a:t>
                      </a:r>
                      <a:r>
                        <a:rPr lang="en-US" sz="1800" b="0" i="0" u="none" strike="noStrike" dirty="0" err="1" smtClean="0">
                          <a:solidFill>
                            <a:srgbClr val="000000"/>
                          </a:solidFill>
                          <a:effectLst/>
                          <a:latin typeface="+mn-lt"/>
                        </a:rPr>
                        <a:t>Hunsicker</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Nicholas </a:t>
                      </a:r>
                      <a:r>
                        <a:rPr lang="en-US" sz="1800" b="0" i="0" u="none" strike="noStrike" dirty="0" smtClean="0">
                          <a:solidFill>
                            <a:srgbClr val="000000"/>
                          </a:solidFill>
                          <a:effectLst/>
                          <a:latin typeface="+mn-lt"/>
                        </a:rPr>
                        <a:t>Salkowski</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a:solidFill>
                            <a:srgbClr val="000000"/>
                          </a:solidFill>
                          <a:effectLst/>
                          <a:latin typeface="+mn-lt"/>
                        </a:rPr>
                        <a:t>SRTR</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Robert </a:t>
                      </a:r>
                      <a:r>
                        <a:rPr lang="en-US" sz="1800" b="0" i="0" u="none" strike="noStrike" dirty="0" smtClean="0">
                          <a:solidFill>
                            <a:srgbClr val="000000"/>
                          </a:solidFill>
                          <a:effectLst/>
                          <a:latin typeface="+mn-lt"/>
                        </a:rPr>
                        <a:t>Merion*</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David </a:t>
                      </a:r>
                      <a:r>
                        <a:rPr lang="en-US" sz="1800" b="0" i="0" u="none" strike="noStrike" dirty="0" smtClean="0">
                          <a:solidFill>
                            <a:srgbClr val="000000"/>
                          </a:solidFill>
                          <a:effectLst/>
                          <a:latin typeface="+mn-lt"/>
                        </a:rPr>
                        <a:t>Zaun</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dirty="0">
                          <a:solidFill>
                            <a:srgbClr val="000000"/>
                          </a:solidFill>
                          <a:effectLst/>
                          <a:latin typeface="+mn-lt"/>
                        </a:rPr>
                        <a:t>SRTR</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Jennifer </a:t>
                      </a:r>
                      <a:r>
                        <a:rPr lang="en-US" sz="1800" b="0" i="0" u="none" strike="noStrike" dirty="0" smtClean="0">
                          <a:solidFill>
                            <a:srgbClr val="000000"/>
                          </a:solidFill>
                          <a:effectLst/>
                          <a:latin typeface="+mn-lt"/>
                        </a:rPr>
                        <a:t>Milton</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Tabitha Leighton</a:t>
                      </a:r>
                    </a:p>
                  </a:txBody>
                  <a:tcPr marL="9525" marR="9525" marT="9525" marB="0" anchor="ctr"/>
                </a:tc>
                <a:tc>
                  <a:txBody>
                    <a:bodyPr/>
                    <a:lstStyle/>
                    <a:p>
                      <a:pPr marL="91440" algn="l" fontAlgn="b"/>
                      <a:r>
                        <a:rPr lang="en-US" sz="1800" b="0" i="0" u="none" strike="noStrike" dirty="0">
                          <a:solidFill>
                            <a:srgbClr val="000000"/>
                          </a:solidFill>
                          <a:effectLst/>
                          <a:latin typeface="+mn-lt"/>
                        </a:rPr>
                        <a:t>SRTR</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dirty="0">
                          <a:solidFill>
                            <a:srgbClr val="000000"/>
                          </a:solidFill>
                          <a:effectLst/>
                          <a:latin typeface="+mn-lt"/>
                        </a:rPr>
                        <a:t>Ron </a:t>
                      </a:r>
                      <a:r>
                        <a:rPr lang="en-US" sz="1800" b="0" i="0" u="none" strike="noStrike" dirty="0" smtClean="0">
                          <a:solidFill>
                            <a:srgbClr val="000000"/>
                          </a:solidFill>
                          <a:effectLst/>
                          <a:latin typeface="+mn-lt"/>
                        </a:rPr>
                        <a:t>Potts</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a:solidFill>
                            <a:srgbClr val="000000"/>
                          </a:solidFill>
                          <a:effectLst/>
                          <a:latin typeface="+mn-lt"/>
                        </a:rPr>
                        <a:t> Member</a:t>
                      </a:r>
                    </a:p>
                  </a:txBody>
                  <a:tcPr marL="9525" marR="9525" marT="9525" marB="0" anchor="ctr"/>
                </a:tc>
                <a:tc>
                  <a:txBody>
                    <a:bodyPr/>
                    <a:lstStyle/>
                    <a:p>
                      <a:pPr marL="91440" algn="l" fontAlgn="b"/>
                      <a:r>
                        <a:rPr lang="en-US" sz="1800" b="0" i="0" u="none" strike="noStrike" dirty="0">
                          <a:solidFill>
                            <a:srgbClr val="000000"/>
                          </a:solidFill>
                          <a:effectLst/>
                          <a:latin typeface="+mn-lt"/>
                        </a:rPr>
                        <a:t>John </a:t>
                      </a:r>
                      <a:r>
                        <a:rPr lang="en-US" sz="1800" b="0" i="0" u="none" strike="noStrike" dirty="0" smtClean="0">
                          <a:solidFill>
                            <a:srgbClr val="000000"/>
                          </a:solidFill>
                          <a:effectLst/>
                          <a:latin typeface="+mn-lt"/>
                        </a:rPr>
                        <a:t>Roberts</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dirty="0">
                          <a:solidFill>
                            <a:srgbClr val="000000"/>
                          </a:solidFill>
                          <a:effectLst/>
                          <a:latin typeface="+mn-lt"/>
                        </a:rPr>
                        <a:t>UNOS </a:t>
                      </a:r>
                      <a:r>
                        <a:rPr lang="en-US" sz="1800" b="0" i="0" u="none" strike="noStrike" dirty="0" smtClean="0">
                          <a:solidFill>
                            <a:srgbClr val="000000"/>
                          </a:solidFill>
                          <a:effectLst/>
                          <a:latin typeface="+mn-lt"/>
                        </a:rPr>
                        <a:t>Pres.</a:t>
                      </a:r>
                      <a:endParaRPr lang="en-US" sz="18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a:solidFill>
                            <a:srgbClr val="000000"/>
                          </a:solidFill>
                          <a:effectLst/>
                          <a:latin typeface="+mn-lt"/>
                        </a:rPr>
                        <a:t>Thomas Hamilton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a:solidFill>
                            <a:srgbClr val="000000"/>
                          </a:solidFill>
                          <a:effectLst/>
                          <a:latin typeface="+mn-lt"/>
                        </a:rPr>
                        <a:t> Member (CMS)</a:t>
                      </a:r>
                    </a:p>
                  </a:txBody>
                  <a:tcPr marL="9525" marR="9525" marT="9525" marB="0" anchor="ctr"/>
                </a:tc>
                <a:tc>
                  <a:txBody>
                    <a:bodyPr/>
                    <a:lstStyle/>
                    <a:p>
                      <a:pPr marL="91440" algn="l" fontAlgn="b"/>
                      <a:r>
                        <a:rPr lang="en-US" sz="1800" b="0" i="0" u="none" strike="noStrike" dirty="0">
                          <a:solidFill>
                            <a:srgbClr val="000000"/>
                          </a:solidFill>
                          <a:effectLst/>
                          <a:latin typeface="+mn-lt"/>
                        </a:rPr>
                        <a:t>Jacqueline </a:t>
                      </a:r>
                      <a:r>
                        <a:rPr lang="en-US" sz="1800" b="0" i="0" u="none" strike="noStrike" dirty="0" smtClean="0">
                          <a:solidFill>
                            <a:srgbClr val="000000"/>
                          </a:solidFill>
                          <a:effectLst/>
                          <a:latin typeface="+mn-lt"/>
                        </a:rPr>
                        <a:t>O’Keefe</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dirty="0">
                          <a:solidFill>
                            <a:srgbClr val="000000"/>
                          </a:solidFill>
                          <a:effectLst/>
                          <a:latin typeface="+mn-lt"/>
                        </a:rPr>
                        <a:t>UNOS</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lgn="l" fontAlgn="b"/>
                      <a:r>
                        <a:rPr lang="en-US" sz="1800" b="0" i="0" u="none" strike="noStrike">
                          <a:solidFill>
                            <a:srgbClr val="000000"/>
                          </a:solidFill>
                          <a:effectLst/>
                          <a:latin typeface="+mn-lt"/>
                        </a:rPr>
                        <a:t>Karen Tritz</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lgn="l" fontAlgn="b"/>
                      <a:r>
                        <a:rPr lang="en-US" sz="1800" b="0" i="0" u="none" strike="noStrike" dirty="0">
                          <a:solidFill>
                            <a:srgbClr val="000000"/>
                          </a:solidFill>
                          <a:effectLst/>
                          <a:latin typeface="+mn-lt"/>
                        </a:rPr>
                        <a:t> Member (CMS)</a:t>
                      </a:r>
                    </a:p>
                  </a:txBody>
                  <a:tcPr marL="9525" marR="9525" marT="9525" marB="0" anchor="ctr"/>
                </a:tc>
                <a:tc>
                  <a:txBody>
                    <a:bodyPr/>
                    <a:lstStyle/>
                    <a:p>
                      <a:pPr marL="91440" algn="l" fontAlgn="b"/>
                      <a:r>
                        <a:rPr lang="en-US" sz="1800" b="0" i="0" u="none" strike="noStrike" dirty="0">
                          <a:solidFill>
                            <a:srgbClr val="000000"/>
                          </a:solidFill>
                          <a:effectLst/>
                          <a:latin typeface="+mn-lt"/>
                        </a:rPr>
                        <a:t>Erick </a:t>
                      </a:r>
                      <a:r>
                        <a:rPr lang="en-US" sz="1800" b="0" i="0" u="none" strike="noStrike" dirty="0" smtClean="0">
                          <a:solidFill>
                            <a:srgbClr val="000000"/>
                          </a:solidFill>
                          <a:effectLst/>
                          <a:latin typeface="+mn-lt"/>
                        </a:rPr>
                        <a:t>Edwards</a:t>
                      </a:r>
                      <a:endParaRPr lang="en-US" sz="1800" b="0" i="0" u="none" strike="noStrike" dirty="0">
                        <a:solidFill>
                          <a:srgbClr val="000000"/>
                        </a:solidFill>
                        <a:effectLst/>
                        <a:latin typeface="+mn-lt"/>
                      </a:endParaRPr>
                    </a:p>
                  </a:txBody>
                  <a:tcPr marL="9525" marR="9525" marT="9525" marB="0" anchor="ctr"/>
                </a:tc>
                <a:tc>
                  <a:txBody>
                    <a:bodyPr/>
                    <a:lstStyle/>
                    <a:p>
                      <a:pPr marL="91440" algn="l" fontAlgn="b"/>
                      <a:r>
                        <a:rPr lang="en-US" sz="1800" b="0" i="0" u="none" strike="noStrike" dirty="0">
                          <a:solidFill>
                            <a:srgbClr val="000000"/>
                          </a:solidFill>
                          <a:effectLst/>
                          <a:latin typeface="+mn-lt"/>
                        </a:rPr>
                        <a:t>UNOS</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endParaRPr lang="en-US" sz="1800"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91440"/>
                      <a:endParaRPr lang="en-US" sz="1800" dirty="0">
                        <a:latin typeface="+mn-lt"/>
                      </a:endParaRPr>
                    </a:p>
                  </a:txBody>
                  <a:tcPr marL="9525" marR="9525" marT="9525" marB="0" anchor="ctr"/>
                </a:tc>
                <a:tc>
                  <a:txBody>
                    <a:bodyPr/>
                    <a:lstStyle/>
                    <a:p>
                      <a:pPr marL="91440" algn="l" fontAlgn="b"/>
                      <a:r>
                        <a:rPr lang="en-US" sz="1800" b="0" i="0" u="none" strike="noStrike" dirty="0">
                          <a:solidFill>
                            <a:srgbClr val="000000"/>
                          </a:solidFill>
                          <a:effectLst/>
                          <a:latin typeface="+mn-lt"/>
                        </a:rPr>
                        <a:t>Robert Hunter</a:t>
                      </a:r>
                    </a:p>
                  </a:txBody>
                  <a:tcPr marL="9525" marR="9525" marT="9525" marB="0" anchor="ctr"/>
                </a:tc>
                <a:tc>
                  <a:txBody>
                    <a:bodyPr/>
                    <a:lstStyle/>
                    <a:p>
                      <a:pPr marL="91440" algn="l" fontAlgn="b"/>
                      <a:r>
                        <a:rPr lang="en-US" sz="1800" b="0" i="0" u="none" strike="noStrike" dirty="0">
                          <a:solidFill>
                            <a:srgbClr val="000000"/>
                          </a:solidFill>
                          <a:effectLst/>
                          <a:latin typeface="+mn-lt"/>
                        </a:rPr>
                        <a:t>UNOS</a:t>
                      </a:r>
                    </a:p>
                  </a:txBody>
                  <a:tcPr marL="9525" marR="9525" marT="9525" marB="0" anchor="ctr">
                    <a:lnR w="12700" cap="flat" cmpd="sng" algn="ctr">
                      <a:solidFill>
                        <a:schemeClr val="tx1"/>
                      </a:solidFill>
                      <a:prstDash val="solid"/>
                      <a:round/>
                      <a:headEnd type="none" w="med" len="med"/>
                      <a:tailEnd type="none" w="med" len="med"/>
                    </a:lnR>
                  </a:tcPr>
                </a:tc>
              </a:tr>
              <a:tr h="355489">
                <a:tc>
                  <a:txBody>
                    <a:bodyPr/>
                    <a:lstStyle/>
                    <a:p>
                      <a:pPr marL="91440"/>
                      <a:endParaRPr lang="en-US" sz="1800">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91440"/>
                      <a:endParaRPr lang="en-US" sz="1800"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91440" algn="l" fontAlgn="b"/>
                      <a:r>
                        <a:rPr lang="en-US" sz="1800" b="0" i="0" u="none" strike="noStrike" dirty="0">
                          <a:solidFill>
                            <a:srgbClr val="000000"/>
                          </a:solidFill>
                          <a:effectLst/>
                          <a:latin typeface="+mn-lt"/>
                        </a:rPr>
                        <a:t>David </a:t>
                      </a:r>
                      <a:r>
                        <a:rPr lang="en-US" sz="1800" b="0" i="0" u="none" strike="noStrike" dirty="0" err="1">
                          <a:solidFill>
                            <a:srgbClr val="000000"/>
                          </a:solidFill>
                          <a:effectLst/>
                          <a:latin typeface="+mn-lt"/>
                        </a:rPr>
                        <a:t>Kappus</a:t>
                      </a:r>
                      <a:endParaRPr lang="en-US" sz="18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91440" algn="l" fontAlgn="b"/>
                      <a:r>
                        <a:rPr lang="en-US" sz="1800" b="0" i="0" u="none" strike="noStrike" dirty="0">
                          <a:solidFill>
                            <a:srgbClr val="000000"/>
                          </a:solidFill>
                          <a:effectLst/>
                          <a:latin typeface="+mn-lt"/>
                        </a:rPr>
                        <a:t>UNOS</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402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86289" y="170778"/>
            <a:ext cx="7592511" cy="1431455"/>
          </a:xfrm>
        </p:spPr>
        <p:txBody>
          <a:bodyPr>
            <a:noAutofit/>
          </a:bodyPr>
          <a:lstStyle/>
          <a:p>
            <a:r>
              <a:rPr lang="en-US" dirty="0" smtClean="0"/>
              <a:t>Report from OPTN/UNOS </a:t>
            </a:r>
            <a:r>
              <a:rPr lang="en-US" dirty="0"/>
              <a:t>Ad Hoc </a:t>
            </a:r>
            <a:r>
              <a:rPr lang="en-US" dirty="0" smtClean="0"/>
              <a:t/>
            </a:r>
            <a:br>
              <a:rPr lang="en-US" dirty="0" smtClean="0"/>
            </a:br>
            <a:r>
              <a:rPr lang="en-US" dirty="0" smtClean="0"/>
              <a:t>Committee </a:t>
            </a:r>
            <a:r>
              <a:rPr lang="en-US" dirty="0"/>
              <a:t>on PSRs</a:t>
            </a:r>
          </a:p>
        </p:txBody>
      </p:sp>
      <p:sp>
        <p:nvSpPr>
          <p:cNvPr id="11" name="Rectangle 10"/>
          <p:cNvSpPr/>
          <p:nvPr/>
        </p:nvSpPr>
        <p:spPr>
          <a:xfrm>
            <a:off x="209319" y="1890100"/>
            <a:ext cx="8571123" cy="400109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333366"/>
                </a:solidFill>
                <a:latin typeface="Calibri"/>
              </a:rPr>
              <a:t>There was not a lot of support for using a standard risk patient profile</a:t>
            </a:r>
            <a:r>
              <a:rPr lang="en-US" sz="2000" dirty="0" smtClean="0">
                <a:solidFill>
                  <a:srgbClr val="333366"/>
                </a:solidFill>
                <a:latin typeface="Calibri"/>
              </a:rPr>
              <a:t>.</a:t>
            </a:r>
          </a:p>
          <a:p>
            <a:pPr marL="342900" indent="-342900">
              <a:buFont typeface="Arial" panose="020B0604020202020204" pitchFamily="34" charset="0"/>
              <a:buChar char="•"/>
            </a:pPr>
            <a:r>
              <a:rPr lang="en-US" sz="2000" dirty="0" smtClean="0">
                <a:latin typeface="+mn-lt"/>
              </a:rPr>
              <a:t>More </a:t>
            </a:r>
            <a:r>
              <a:rPr lang="en-US" sz="2000" dirty="0">
                <a:latin typeface="+mn-lt"/>
              </a:rPr>
              <a:t>support for allowing the centers to define which patients are high-risk outside of the criteria currently collected for the PSR because centers can identify high risk patients better than the model. </a:t>
            </a:r>
            <a:endParaRPr lang="en-US" sz="2000" dirty="0" smtClean="0">
              <a:latin typeface="+mn-lt"/>
            </a:endParaRPr>
          </a:p>
          <a:p>
            <a:pPr marL="342900" indent="-342900">
              <a:buFont typeface="Arial" panose="020B0604020202020204" pitchFamily="34" charset="0"/>
              <a:buChar char="•"/>
            </a:pPr>
            <a:r>
              <a:rPr lang="en-US" sz="2000" dirty="0" smtClean="0">
                <a:latin typeface="+mn-lt"/>
              </a:rPr>
              <a:t>Subcommittee </a:t>
            </a:r>
            <a:r>
              <a:rPr lang="en-US" sz="2000" dirty="0">
                <a:latin typeface="+mn-lt"/>
              </a:rPr>
              <a:t>discussed rolling out the self-identification of high risk patients as a pilot program first, but this option requires more discussion </a:t>
            </a:r>
            <a:r>
              <a:rPr lang="en-US" sz="2000" dirty="0" smtClean="0">
                <a:latin typeface="+mn-lt"/>
              </a:rPr>
              <a:t>- not </a:t>
            </a:r>
            <a:r>
              <a:rPr lang="en-US" sz="2000" dirty="0">
                <a:latin typeface="+mn-lt"/>
              </a:rPr>
              <a:t>yet a formal </a:t>
            </a:r>
            <a:r>
              <a:rPr lang="en-US" sz="2000" dirty="0" smtClean="0">
                <a:latin typeface="+mn-lt"/>
              </a:rPr>
              <a:t>recommendation</a:t>
            </a:r>
            <a:r>
              <a:rPr lang="en-US" sz="2000" dirty="0">
                <a:latin typeface="+mn-lt"/>
              </a:rPr>
              <a:t>.</a:t>
            </a:r>
            <a:endParaRPr lang="en-US" sz="2000" dirty="0" smtClean="0">
              <a:latin typeface="+mn-lt"/>
            </a:endParaRPr>
          </a:p>
          <a:p>
            <a:pPr marL="342900" indent="-342900">
              <a:buFont typeface="Arial" panose="020B0604020202020204" pitchFamily="34" charset="0"/>
              <a:buChar char="•"/>
            </a:pPr>
            <a:r>
              <a:rPr lang="en-US" sz="2000" dirty="0" smtClean="0">
                <a:latin typeface="+mn-lt"/>
              </a:rPr>
              <a:t>But</a:t>
            </a:r>
            <a:r>
              <a:rPr lang="en-US" sz="2000" dirty="0">
                <a:latin typeface="+mn-lt"/>
              </a:rPr>
              <a:t>, the Subcommittee noted that there are constraints with the self-identification of high risk patients, including variation among centers regarding what variables indicate high risk, and requiring additional data collection.</a:t>
            </a:r>
          </a:p>
          <a:p>
            <a:pPr marL="342900" indent="-342900">
              <a:buFont typeface="Arial" panose="020B0604020202020204" pitchFamily="34" charset="0"/>
              <a:buChar char="•"/>
            </a:pPr>
            <a:endParaRPr lang="en-US" sz="2400" dirty="0" smtClean="0">
              <a:latin typeface="+mn-lt"/>
            </a:endParaRPr>
          </a:p>
          <a:p>
            <a:pPr marL="342900" indent="-342900">
              <a:buFont typeface="Arial" panose="020B0604020202020204" pitchFamily="34" charset="0"/>
              <a:buChar char="•"/>
            </a:pPr>
            <a:endParaRPr lang="en-US" sz="1000" dirty="0">
              <a:solidFill>
                <a:srgbClr val="333366"/>
              </a:solidFill>
              <a:latin typeface="Calibri"/>
            </a:endParaRPr>
          </a:p>
        </p:txBody>
      </p:sp>
    </p:spTree>
    <p:extLst>
      <p:ext uri="{BB962C8B-B14F-4D97-AF65-F5344CB8AC3E}">
        <p14:creationId xmlns:p14="http://schemas.microsoft.com/office/powerpoint/2010/main" val="2995750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23" y="397925"/>
            <a:ext cx="7279244" cy="863978"/>
          </a:xfrm>
        </p:spPr>
        <p:txBody>
          <a:bodyPr>
            <a:noAutofit/>
          </a:bodyPr>
          <a:lstStyle/>
          <a:p>
            <a:r>
              <a:rPr lang="en-US" sz="3600" dirty="0"/>
              <a:t>Possible PSR </a:t>
            </a:r>
            <a:r>
              <a:rPr lang="en-US" sz="3600" dirty="0" smtClean="0"/>
              <a:t>Exclusion</a:t>
            </a:r>
            <a:r>
              <a:rPr lang="en-US" sz="3600" dirty="0"/>
              <a:t>: Questions</a:t>
            </a:r>
          </a:p>
        </p:txBody>
      </p:sp>
      <p:sp>
        <p:nvSpPr>
          <p:cNvPr id="11" name="Rectangle 10"/>
          <p:cNvSpPr/>
          <p:nvPr/>
        </p:nvSpPr>
        <p:spPr>
          <a:xfrm>
            <a:off x="352342" y="1379805"/>
            <a:ext cx="8571123" cy="5062924"/>
          </a:xfrm>
          <a:prstGeom prst="rect">
            <a:avLst/>
          </a:prstGeom>
        </p:spPr>
        <p:txBody>
          <a:bodyPr wrap="square">
            <a:spAutoFit/>
          </a:bodyPr>
          <a:lstStyle/>
          <a:p>
            <a:pPr marL="457200" indent="-457200">
              <a:spcAft>
                <a:spcPts val="600"/>
              </a:spcAft>
              <a:buFont typeface="+mj-lt"/>
              <a:buAutoNum type="alphaLcPeriod"/>
            </a:pPr>
            <a:r>
              <a:rPr lang="en-US" sz="2400" dirty="0">
                <a:latin typeface="+mj-lt"/>
                <a:cs typeface="Arial" panose="020B0604020202020204" pitchFamily="34" charset="0"/>
              </a:rPr>
              <a:t>How is a protocol agreed upon as being acceptable for exclusion?</a:t>
            </a:r>
          </a:p>
          <a:p>
            <a:pPr marL="457200" indent="-457200">
              <a:spcAft>
                <a:spcPts val="600"/>
              </a:spcAft>
              <a:buFont typeface="+mj-lt"/>
              <a:buAutoNum type="alphaLcPeriod"/>
            </a:pPr>
            <a:r>
              <a:rPr lang="en-US" sz="2400" dirty="0">
                <a:latin typeface="+mj-lt"/>
                <a:cs typeface="Arial" panose="020B0604020202020204" pitchFamily="34" charset="0"/>
              </a:rPr>
              <a:t>Does a protocol need to have scientific merit?</a:t>
            </a:r>
          </a:p>
          <a:p>
            <a:pPr marL="457200" indent="-457200">
              <a:spcAft>
                <a:spcPts val="600"/>
              </a:spcAft>
              <a:buFont typeface="+mj-lt"/>
              <a:buAutoNum type="alphaLcPeriod"/>
            </a:pPr>
            <a:r>
              <a:rPr lang="en-US" sz="2400" dirty="0">
                <a:latin typeface="+mj-lt"/>
                <a:cs typeface="Arial" panose="020B0604020202020204" pitchFamily="34" charset="0"/>
              </a:rPr>
              <a:t>Who decides?</a:t>
            </a:r>
          </a:p>
          <a:p>
            <a:pPr marL="457200" indent="-457200">
              <a:spcAft>
                <a:spcPts val="600"/>
              </a:spcAft>
              <a:buFont typeface="+mj-lt"/>
              <a:buAutoNum type="alphaLcPeriod"/>
            </a:pPr>
            <a:r>
              <a:rPr lang="en-US" sz="2400" dirty="0">
                <a:latin typeface="+mj-lt"/>
                <a:cs typeface="Arial" panose="020B0604020202020204" pitchFamily="34" charset="0"/>
              </a:rPr>
              <a:t>Does there need to be some type of DSMB and stop rules?</a:t>
            </a:r>
          </a:p>
          <a:p>
            <a:pPr marL="457200" indent="-457200">
              <a:spcAft>
                <a:spcPts val="600"/>
              </a:spcAft>
              <a:buFont typeface="+mj-lt"/>
              <a:buAutoNum type="alphaLcPeriod"/>
            </a:pPr>
            <a:r>
              <a:rPr lang="en-US" sz="2400" dirty="0">
                <a:latin typeface="+mj-lt"/>
                <a:cs typeface="Arial" panose="020B0604020202020204" pitchFamily="34" charset="0"/>
              </a:rPr>
              <a:t>Is there a need for a consent process, who approves the consent?</a:t>
            </a:r>
          </a:p>
          <a:p>
            <a:pPr marL="457200" indent="-457200">
              <a:spcAft>
                <a:spcPts val="600"/>
              </a:spcAft>
              <a:buFont typeface="+mj-lt"/>
              <a:buAutoNum type="alphaLcPeriod"/>
            </a:pPr>
            <a:r>
              <a:rPr lang="en-US" sz="2400" dirty="0">
                <a:latin typeface="+mj-lt"/>
                <a:cs typeface="Arial" panose="020B0604020202020204" pitchFamily="34" charset="0"/>
              </a:rPr>
              <a:t>Is there a limitation to the size of the center that can participate?</a:t>
            </a:r>
          </a:p>
          <a:p>
            <a:pPr marL="457200" indent="-457200">
              <a:spcAft>
                <a:spcPts val="600"/>
              </a:spcAft>
              <a:buFont typeface="+mj-lt"/>
              <a:buAutoNum type="alphaLcPeriod"/>
            </a:pPr>
            <a:r>
              <a:rPr lang="en-US" sz="2400" dirty="0">
                <a:latin typeface="+mj-lt"/>
                <a:cs typeface="Arial" panose="020B0604020202020204" pitchFamily="34" charset="0"/>
              </a:rPr>
              <a:t>Is there a limitation on the number of patients (% of population) that can be entered in by a center?</a:t>
            </a:r>
          </a:p>
          <a:p>
            <a:pPr marL="457200" indent="-457200">
              <a:spcAft>
                <a:spcPts val="600"/>
              </a:spcAft>
              <a:buFont typeface="+mj-lt"/>
              <a:buAutoNum type="alphaLcPeriod"/>
            </a:pPr>
            <a:r>
              <a:rPr lang="en-US" sz="2400" dirty="0">
                <a:latin typeface="+mj-lt"/>
                <a:cs typeface="Arial" panose="020B0604020202020204" pitchFamily="34" charset="0"/>
              </a:rPr>
              <a:t>How can “gaming” be avoided</a:t>
            </a:r>
            <a:r>
              <a:rPr lang="en-US" sz="2400" dirty="0" smtClean="0">
                <a:latin typeface="+mj-lt"/>
                <a:cs typeface="Arial" panose="020B0604020202020204" pitchFamily="34" charset="0"/>
              </a:rPr>
              <a:t>?</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2181678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8556" y="584200"/>
            <a:ext cx="7448577" cy="745445"/>
          </a:xfrm>
        </p:spPr>
        <p:txBody>
          <a:bodyPr>
            <a:noAutofit/>
          </a:bodyPr>
          <a:lstStyle/>
          <a:p>
            <a:r>
              <a:rPr lang="en-US" sz="3600" dirty="0"/>
              <a:t>Possible PSR </a:t>
            </a:r>
            <a:r>
              <a:rPr lang="en-US" sz="3600" dirty="0" smtClean="0"/>
              <a:t>Exclusion</a:t>
            </a:r>
            <a:r>
              <a:rPr lang="en-US" sz="3600" dirty="0"/>
              <a:t>: Path Forward</a:t>
            </a:r>
          </a:p>
        </p:txBody>
      </p:sp>
      <p:sp>
        <p:nvSpPr>
          <p:cNvPr id="11" name="Rectangle 10"/>
          <p:cNvSpPr/>
          <p:nvPr/>
        </p:nvSpPr>
        <p:spPr>
          <a:xfrm>
            <a:off x="285523" y="1602233"/>
            <a:ext cx="8571123" cy="3724096"/>
          </a:xfrm>
          <a:prstGeom prst="rect">
            <a:avLst/>
          </a:prstGeom>
        </p:spPr>
        <p:txBody>
          <a:bodyPr wrap="square">
            <a:spAutoFit/>
          </a:bodyPr>
          <a:lstStyle/>
          <a:p>
            <a:pPr marL="182880" indent="-182880">
              <a:spcAft>
                <a:spcPts val="600"/>
              </a:spcAft>
              <a:buFont typeface="Arial" panose="020B0604020202020204" pitchFamily="34" charset="0"/>
              <a:buChar char="•"/>
            </a:pPr>
            <a:r>
              <a:rPr lang="en-US" sz="2400" dirty="0">
                <a:latin typeface="+mj-lt"/>
              </a:rPr>
              <a:t>There would need to be a “true” research protocol, e.g. a government-registered clinical trial.</a:t>
            </a:r>
          </a:p>
          <a:p>
            <a:pPr marL="182880" indent="-182880">
              <a:spcAft>
                <a:spcPts val="600"/>
              </a:spcAft>
              <a:buFont typeface="Arial" panose="020B0604020202020204" pitchFamily="34" charset="0"/>
              <a:buChar char="•"/>
            </a:pPr>
            <a:r>
              <a:rPr lang="en-US" sz="2400" dirty="0">
                <a:latin typeface="+mj-lt"/>
              </a:rPr>
              <a:t>The MPSC would need to determine whether the experimental protocol qualified for exclusion.</a:t>
            </a:r>
          </a:p>
          <a:p>
            <a:pPr marL="182880" indent="-182880">
              <a:spcAft>
                <a:spcPts val="600"/>
              </a:spcAft>
              <a:buFont typeface="Arial" panose="020B0604020202020204" pitchFamily="34" charset="0"/>
              <a:buChar char="•"/>
            </a:pPr>
            <a:r>
              <a:rPr lang="en-US" sz="2400" dirty="0">
                <a:latin typeface="+mj-lt"/>
              </a:rPr>
              <a:t>PSRs would start with the total cohort, but patients in research protocols would be excluded.</a:t>
            </a:r>
          </a:p>
          <a:p>
            <a:pPr marL="182880" indent="-182880">
              <a:spcAft>
                <a:spcPts val="600"/>
              </a:spcAft>
              <a:buFont typeface="Arial" panose="020B0604020202020204" pitchFamily="34" charset="0"/>
              <a:buChar char="•"/>
            </a:pPr>
            <a:r>
              <a:rPr lang="en-US" sz="2400" dirty="0">
                <a:latin typeface="+mj-lt"/>
              </a:rPr>
              <a:t>Centers would choose whether to exclude patients.</a:t>
            </a:r>
          </a:p>
          <a:p>
            <a:pPr marL="182880" indent="-182880">
              <a:spcAft>
                <a:spcPts val="600"/>
              </a:spcAft>
              <a:buFont typeface="Arial" panose="020B0604020202020204" pitchFamily="34" charset="0"/>
              <a:buChar char="•"/>
            </a:pPr>
            <a:r>
              <a:rPr lang="en-US" sz="2400" dirty="0">
                <a:latin typeface="+mj-lt"/>
              </a:rPr>
              <a:t>Data forms would collect information from the experimental protocols at the time of transplant</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280276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6404" y="761996"/>
            <a:ext cx="7408333" cy="787778"/>
          </a:xfrm>
        </p:spPr>
        <p:txBody>
          <a:bodyPr>
            <a:noAutofit/>
          </a:bodyPr>
          <a:lstStyle/>
          <a:p>
            <a:r>
              <a:rPr lang="en-US" sz="3600" dirty="0" smtClean="0">
                <a:cs typeface="Arial" pitchFamily="34" charset="0"/>
              </a:rPr>
              <a:t>Conclusion</a:t>
            </a:r>
            <a:endParaRPr lang="en-US" sz="3600" dirty="0" smtClean="0"/>
          </a:p>
        </p:txBody>
      </p:sp>
      <p:sp>
        <p:nvSpPr>
          <p:cNvPr id="11" name="Rectangle 10"/>
          <p:cNvSpPr/>
          <p:nvPr/>
        </p:nvSpPr>
        <p:spPr>
          <a:xfrm>
            <a:off x="391886" y="1976811"/>
            <a:ext cx="8247146" cy="230832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333366"/>
                </a:solidFill>
                <a:latin typeface="Calibri"/>
              </a:rPr>
              <a:t>Possible to have Program Specific </a:t>
            </a:r>
            <a:r>
              <a:rPr lang="en-US" sz="2400" dirty="0">
                <a:solidFill>
                  <a:srgbClr val="333366"/>
                </a:solidFill>
                <a:latin typeface="Calibri"/>
              </a:rPr>
              <a:t>Metrics to Foster </a:t>
            </a:r>
            <a:r>
              <a:rPr lang="en-US" sz="2400" dirty="0" smtClean="0">
                <a:solidFill>
                  <a:srgbClr val="333366"/>
                </a:solidFill>
                <a:latin typeface="Calibri"/>
              </a:rPr>
              <a:t>Innovation</a:t>
            </a:r>
          </a:p>
          <a:p>
            <a:pPr marL="800100" lvl="1" indent="-342900">
              <a:buFont typeface="Calibri" panose="020F0502020204030204" pitchFamily="34" charset="0"/>
              <a:buChar char="−"/>
            </a:pPr>
            <a:r>
              <a:rPr lang="en-US" sz="2400" dirty="0" smtClean="0">
                <a:solidFill>
                  <a:srgbClr val="333366"/>
                </a:solidFill>
                <a:latin typeface="Calibri"/>
              </a:rPr>
              <a:t>Utilize metrics to identify innovative centers</a:t>
            </a:r>
          </a:p>
          <a:p>
            <a:pPr marL="800100" lvl="1" indent="-342900">
              <a:buFont typeface="Calibri" panose="020F0502020204030204" pitchFamily="34" charset="0"/>
              <a:buChar char="−"/>
            </a:pPr>
            <a:r>
              <a:rPr lang="en-US" sz="2400" dirty="0" smtClean="0">
                <a:solidFill>
                  <a:srgbClr val="333366"/>
                </a:solidFill>
                <a:latin typeface="Calibri"/>
              </a:rPr>
              <a:t>Compare best practices at centers and OPOs,</a:t>
            </a:r>
          </a:p>
          <a:p>
            <a:pPr marL="800100" lvl="1" indent="-342900">
              <a:buFont typeface="Calibri" panose="020F0502020204030204" pitchFamily="34" charset="0"/>
              <a:buChar char="−"/>
            </a:pPr>
            <a:r>
              <a:rPr lang="en-US" sz="2400" dirty="0" smtClean="0">
                <a:solidFill>
                  <a:srgbClr val="333366"/>
                </a:solidFill>
                <a:latin typeface="Calibri"/>
              </a:rPr>
              <a:t>Utilize Data </a:t>
            </a:r>
            <a:r>
              <a:rPr lang="en-US" sz="2400" dirty="0">
                <a:solidFill>
                  <a:srgbClr val="333366"/>
                </a:solidFill>
                <a:latin typeface="Calibri"/>
              </a:rPr>
              <a:t>A</a:t>
            </a:r>
            <a:r>
              <a:rPr lang="en-US" sz="2400" dirty="0" smtClean="0">
                <a:solidFill>
                  <a:srgbClr val="333366"/>
                </a:solidFill>
                <a:latin typeface="Calibri"/>
              </a:rPr>
              <a:t>dvisory </a:t>
            </a:r>
            <a:r>
              <a:rPr lang="en-US" sz="2400" dirty="0">
                <a:solidFill>
                  <a:srgbClr val="333366"/>
                </a:solidFill>
                <a:latin typeface="Calibri"/>
              </a:rPr>
              <a:t>C</a:t>
            </a:r>
            <a:r>
              <a:rPr lang="en-US" sz="2400" dirty="0" smtClean="0">
                <a:solidFill>
                  <a:srgbClr val="333366"/>
                </a:solidFill>
                <a:latin typeface="Calibri"/>
              </a:rPr>
              <a:t>ommittee to identify new OPTN data, collection methods</a:t>
            </a:r>
          </a:p>
          <a:p>
            <a:pPr marL="800100" lvl="1" indent="-342900">
              <a:buFont typeface="Calibri" panose="020F0502020204030204" pitchFamily="34" charset="0"/>
              <a:buChar char="−"/>
            </a:pPr>
            <a:r>
              <a:rPr lang="en-US" sz="2400" dirty="0">
                <a:solidFill>
                  <a:srgbClr val="333366"/>
                </a:solidFill>
                <a:latin typeface="Calibri"/>
              </a:rPr>
              <a:t>Exclude </a:t>
            </a:r>
            <a:r>
              <a:rPr lang="en-US" sz="2400" dirty="0" smtClean="0">
                <a:solidFill>
                  <a:srgbClr val="333366"/>
                </a:solidFill>
                <a:latin typeface="Calibri"/>
              </a:rPr>
              <a:t>patients </a:t>
            </a:r>
            <a:r>
              <a:rPr lang="en-US" sz="2400" dirty="0">
                <a:solidFill>
                  <a:srgbClr val="333366"/>
                </a:solidFill>
                <a:latin typeface="Calibri"/>
              </a:rPr>
              <a:t>who are in approved protocols from PSR </a:t>
            </a:r>
          </a:p>
        </p:txBody>
      </p:sp>
    </p:spTree>
    <p:extLst>
      <p:ext uri="{BB962C8B-B14F-4D97-AF65-F5344CB8AC3E}">
        <p14:creationId xmlns:p14="http://schemas.microsoft.com/office/powerpoint/2010/main" val="1983004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sz="2800" b="1" dirty="0" smtClean="0"/>
              <a:t>SRTR</a:t>
            </a:r>
            <a:endParaRPr lang="en-US" b="1" dirty="0" smtClean="0"/>
          </a:p>
          <a:p>
            <a:r>
              <a:rPr lang="en-US" dirty="0" smtClean="0"/>
              <a:t>Bertram Kasiske, </a:t>
            </a:r>
            <a:r>
              <a:rPr lang="en-US" dirty="0" smtClean="0"/>
              <a:t>MD</a:t>
            </a:r>
            <a:endParaRPr lang="en-US" dirty="0" smtClean="0"/>
          </a:p>
          <a:p>
            <a:r>
              <a:rPr lang="en-US" dirty="0" smtClean="0"/>
              <a:t>Jon Snyder, PhD, </a:t>
            </a:r>
            <a:r>
              <a:rPr lang="en-US" dirty="0" smtClean="0"/>
              <a:t>MS</a:t>
            </a:r>
            <a:endParaRPr lang="en-US" dirty="0" smtClean="0"/>
          </a:p>
          <a:p>
            <a:r>
              <a:rPr lang="en-US" dirty="0"/>
              <a:t>Nicholas Salkowski, </a:t>
            </a:r>
            <a:r>
              <a:rPr lang="en-US" dirty="0" smtClean="0"/>
              <a:t>PhD</a:t>
            </a:r>
          </a:p>
          <a:p>
            <a:r>
              <a:rPr lang="en-US" dirty="0" smtClean="0"/>
              <a:t>Jack Lake, </a:t>
            </a:r>
            <a:r>
              <a:rPr lang="en-US" dirty="0" smtClean="0"/>
              <a:t>MD</a:t>
            </a:r>
            <a:endParaRPr lang="en-US" dirty="0" smtClean="0"/>
          </a:p>
          <a:p>
            <a:r>
              <a:rPr lang="en-US" dirty="0" smtClean="0"/>
              <a:t>SRTR Analysts and Liaisons</a:t>
            </a:r>
            <a:endParaRPr lang="en-US" dirty="0"/>
          </a:p>
          <a:p>
            <a:endParaRPr lang="en-US" dirty="0" smtClean="0"/>
          </a:p>
          <a:p>
            <a:endParaRPr lang="en-US" dirty="0" smtClean="0"/>
          </a:p>
        </p:txBody>
      </p:sp>
      <p:sp>
        <p:nvSpPr>
          <p:cNvPr id="4" name="Title 3"/>
          <p:cNvSpPr>
            <a:spLocks noGrp="1"/>
          </p:cNvSpPr>
          <p:nvPr>
            <p:ph type="title"/>
          </p:nvPr>
        </p:nvSpPr>
        <p:spPr>
          <a:xfrm>
            <a:off x="454026" y="465666"/>
            <a:ext cx="6564842" cy="1141191"/>
          </a:xfrm>
        </p:spPr>
        <p:txBody>
          <a:bodyPr>
            <a:normAutofit/>
          </a:bodyPr>
          <a:lstStyle/>
          <a:p>
            <a:r>
              <a:rPr lang="en-US" sz="3600" dirty="0" smtClean="0">
                <a:cs typeface="Arial" pitchFamily="34" charset="0"/>
              </a:rPr>
              <a:t>Acknowledgments</a:t>
            </a:r>
            <a:endParaRPr lang="en-US" sz="3600" dirty="0"/>
          </a:p>
        </p:txBody>
      </p:sp>
    </p:spTree>
    <p:extLst>
      <p:ext uri="{BB962C8B-B14F-4D97-AF65-F5344CB8AC3E}">
        <p14:creationId xmlns:p14="http://schemas.microsoft.com/office/powerpoint/2010/main" val="419591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9"/>
            <a:ext cx="8232775" cy="1046162"/>
          </a:xfrm>
        </p:spPr>
        <p:txBody>
          <a:bodyPr/>
          <a:lstStyle/>
          <a:p>
            <a:r>
              <a:rPr lang="en-US" dirty="0" smtClean="0">
                <a:cs typeface="Arial" pitchFamily="34" charset="0"/>
              </a:rPr>
              <a:t>Outline</a:t>
            </a:r>
            <a:endParaRPr lang="en-US" dirty="0">
              <a:cs typeface="Arial" pitchFamily="34" charset="0"/>
            </a:endParaRPr>
          </a:p>
        </p:txBody>
      </p:sp>
      <p:sp>
        <p:nvSpPr>
          <p:cNvPr id="3" name="Content Placeholder 2"/>
          <p:cNvSpPr>
            <a:spLocks noGrp="1"/>
          </p:cNvSpPr>
          <p:nvPr>
            <p:ph idx="1"/>
          </p:nvPr>
        </p:nvSpPr>
        <p:spPr>
          <a:xfrm>
            <a:off x="454025" y="1784412"/>
            <a:ext cx="8379732" cy="4341751"/>
          </a:xfrm>
        </p:spPr>
        <p:txBody>
          <a:bodyPr>
            <a:normAutofit/>
          </a:bodyPr>
          <a:lstStyle/>
          <a:p>
            <a:r>
              <a:rPr lang="en-US" sz="2800" u="sng" dirty="0" smtClean="0"/>
              <a:t>Introduction to the Scientific Registry of Transplant Recipients (SRTR)</a:t>
            </a:r>
          </a:p>
          <a:p>
            <a:pPr marL="0" indent="0">
              <a:buNone/>
            </a:pPr>
            <a:endParaRPr lang="en-US" sz="2800" dirty="0" smtClean="0"/>
          </a:p>
          <a:p>
            <a:r>
              <a:rPr lang="en-US" sz="2800" dirty="0"/>
              <a:t>Use of Program Specific Reports  (PSRs) and OPO-Specific Reports (OSRs)to Foster Surgical Innovation </a:t>
            </a:r>
          </a:p>
          <a:p>
            <a:endParaRPr lang="en-US" sz="2800" dirty="0"/>
          </a:p>
          <a:p>
            <a:r>
              <a:rPr lang="en-US" sz="2800" dirty="0" smtClean="0"/>
              <a:t>Program Specific Reports: Futility vs. Innovation</a:t>
            </a:r>
          </a:p>
          <a:p>
            <a:endParaRPr lang="en-US" sz="2800" dirty="0"/>
          </a:p>
          <a:p>
            <a:r>
              <a:rPr lang="en-US" sz="2800" dirty="0" smtClean="0"/>
              <a:t>Program Specific Reports: Fostering Randomized Trials</a:t>
            </a:r>
          </a:p>
          <a:p>
            <a:pPr marL="0" indent="0">
              <a:buNone/>
            </a:pPr>
            <a:endParaRPr lang="en-US" sz="2800" dirty="0" smtClean="0"/>
          </a:p>
          <a:p>
            <a:endParaRPr lang="en-US" sz="2800" dirty="0"/>
          </a:p>
          <a:p>
            <a:pPr marL="0" indent="0">
              <a:buNone/>
            </a:pPr>
            <a:endParaRPr lang="en-US" sz="2800" dirty="0" smtClean="0"/>
          </a:p>
          <a:p>
            <a:endParaRPr lang="en-US" sz="1800" dirty="0"/>
          </a:p>
        </p:txBody>
      </p:sp>
    </p:spTree>
    <p:extLst>
      <p:ext uri="{BB962C8B-B14F-4D97-AF65-F5344CB8AC3E}">
        <p14:creationId xmlns:p14="http://schemas.microsoft.com/office/powerpoint/2010/main" val="1600457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01" y="443525"/>
            <a:ext cx="8428542" cy="639762"/>
          </a:xfrm>
        </p:spPr>
        <p:txBody>
          <a:bodyPr>
            <a:normAutofit/>
          </a:bodyPr>
          <a:lstStyle/>
          <a:p>
            <a:r>
              <a:rPr lang="en-US" dirty="0" smtClean="0">
                <a:cs typeface="Arial" pitchFamily="34" charset="0"/>
              </a:rPr>
              <a:t>Role of the SRTR in Organ Transplantation</a:t>
            </a:r>
            <a:endParaRPr lang="en-US" dirty="0">
              <a:cs typeface="Arial" pitchFamily="34" charset="0"/>
            </a:endParaRPr>
          </a:p>
        </p:txBody>
      </p:sp>
      <p:sp>
        <p:nvSpPr>
          <p:cNvPr id="4" name="Rectangle 144"/>
          <p:cNvSpPr>
            <a:spLocks noChangeArrowheads="1"/>
          </p:cNvSpPr>
          <p:nvPr/>
        </p:nvSpPr>
        <p:spPr bwMode="auto">
          <a:xfrm>
            <a:off x="6080080" y="4134911"/>
            <a:ext cx="914400"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dirty="0" smtClean="0">
                <a:latin typeface="Arial" charset="0"/>
              </a:rPr>
              <a:t>STAC</a:t>
            </a:r>
            <a:endParaRPr lang="en-US" sz="1800" b="1" dirty="0">
              <a:latin typeface="Arial" charset="0"/>
            </a:endParaRPr>
          </a:p>
        </p:txBody>
      </p:sp>
      <p:sp>
        <p:nvSpPr>
          <p:cNvPr id="5" name="Rectangle 145"/>
          <p:cNvSpPr>
            <a:spLocks noChangeArrowheads="1"/>
          </p:cNvSpPr>
          <p:nvPr/>
        </p:nvSpPr>
        <p:spPr bwMode="auto">
          <a:xfrm>
            <a:off x="3641680" y="1925111"/>
            <a:ext cx="914400" cy="381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HRSA</a:t>
            </a:r>
          </a:p>
        </p:txBody>
      </p:sp>
      <p:sp>
        <p:nvSpPr>
          <p:cNvPr id="6" name="Rectangle 146"/>
          <p:cNvSpPr>
            <a:spLocks noChangeArrowheads="1"/>
          </p:cNvSpPr>
          <p:nvPr/>
        </p:nvSpPr>
        <p:spPr bwMode="auto">
          <a:xfrm>
            <a:off x="1203280" y="1315511"/>
            <a:ext cx="1524000" cy="762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Secretary</a:t>
            </a:r>
          </a:p>
          <a:p>
            <a:pPr algn="ctr">
              <a:defRPr/>
            </a:pPr>
            <a:r>
              <a:rPr lang="en-US" sz="1800" b="1">
                <a:latin typeface="Arial" charset="0"/>
              </a:rPr>
              <a:t> of HHS</a:t>
            </a:r>
          </a:p>
        </p:txBody>
      </p:sp>
      <p:sp>
        <p:nvSpPr>
          <p:cNvPr id="7" name="Rectangle 147"/>
          <p:cNvSpPr>
            <a:spLocks noChangeArrowheads="1"/>
          </p:cNvSpPr>
          <p:nvPr/>
        </p:nvSpPr>
        <p:spPr bwMode="auto">
          <a:xfrm>
            <a:off x="3641680" y="2458511"/>
            <a:ext cx="914400" cy="381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DOT</a:t>
            </a:r>
          </a:p>
        </p:txBody>
      </p:sp>
      <p:sp>
        <p:nvSpPr>
          <p:cNvPr id="8" name="Rectangle 148"/>
          <p:cNvSpPr>
            <a:spLocks noChangeArrowheads="1"/>
          </p:cNvSpPr>
          <p:nvPr/>
        </p:nvSpPr>
        <p:spPr bwMode="auto">
          <a:xfrm>
            <a:off x="2955880" y="3144311"/>
            <a:ext cx="914400"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OPTN</a:t>
            </a:r>
          </a:p>
        </p:txBody>
      </p:sp>
      <p:sp>
        <p:nvSpPr>
          <p:cNvPr id="9" name="Rectangle 149"/>
          <p:cNvSpPr>
            <a:spLocks noChangeArrowheads="1"/>
          </p:cNvSpPr>
          <p:nvPr/>
        </p:nvSpPr>
        <p:spPr bwMode="auto">
          <a:xfrm>
            <a:off x="4632280" y="3982511"/>
            <a:ext cx="1066800" cy="762000"/>
          </a:xfrm>
          <a:prstGeom prst="rect">
            <a:avLst/>
          </a:prstGeom>
          <a:solidFill>
            <a:srgbClr val="9999FF"/>
          </a:solidFill>
          <a:ln w="12700">
            <a:solidFill>
              <a:schemeClr val="accent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2000" b="1">
                <a:latin typeface="Arial" charset="0"/>
              </a:rPr>
              <a:t>SRTR</a:t>
            </a:r>
          </a:p>
        </p:txBody>
      </p:sp>
      <p:sp>
        <p:nvSpPr>
          <p:cNvPr id="10" name="Rectangle 150"/>
          <p:cNvSpPr>
            <a:spLocks noChangeArrowheads="1"/>
          </p:cNvSpPr>
          <p:nvPr/>
        </p:nvSpPr>
        <p:spPr bwMode="auto">
          <a:xfrm>
            <a:off x="1508080" y="4134911"/>
            <a:ext cx="914400" cy="4572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CMS</a:t>
            </a:r>
          </a:p>
        </p:txBody>
      </p:sp>
      <p:sp>
        <p:nvSpPr>
          <p:cNvPr id="11" name="Rectangle 151"/>
          <p:cNvSpPr>
            <a:spLocks noChangeArrowheads="1"/>
          </p:cNvSpPr>
          <p:nvPr/>
        </p:nvSpPr>
        <p:spPr bwMode="auto">
          <a:xfrm>
            <a:off x="2727280" y="3830111"/>
            <a:ext cx="1371600" cy="10668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Transplant</a:t>
            </a:r>
          </a:p>
          <a:p>
            <a:pPr algn="ctr">
              <a:defRPr/>
            </a:pPr>
            <a:r>
              <a:rPr lang="en-US" sz="1800" b="1">
                <a:latin typeface="Arial" charset="0"/>
              </a:rPr>
              <a:t>Centers</a:t>
            </a:r>
          </a:p>
          <a:p>
            <a:pPr algn="ctr">
              <a:defRPr/>
            </a:pPr>
            <a:r>
              <a:rPr lang="en-US" sz="1200" b="1">
                <a:latin typeface="Arial" charset="0"/>
              </a:rPr>
              <a:t>---------</a:t>
            </a:r>
          </a:p>
          <a:p>
            <a:pPr algn="ctr">
              <a:defRPr/>
            </a:pPr>
            <a:r>
              <a:rPr lang="en-US" sz="1800" b="1">
                <a:latin typeface="Arial" charset="0"/>
              </a:rPr>
              <a:t>OPO’s</a:t>
            </a:r>
          </a:p>
        </p:txBody>
      </p:sp>
      <p:sp>
        <p:nvSpPr>
          <p:cNvPr id="12" name="Rectangle 152"/>
          <p:cNvSpPr>
            <a:spLocks noChangeArrowheads="1"/>
          </p:cNvSpPr>
          <p:nvPr/>
        </p:nvSpPr>
        <p:spPr bwMode="auto">
          <a:xfrm>
            <a:off x="2651080" y="5201711"/>
            <a:ext cx="1676400" cy="762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Candidates</a:t>
            </a:r>
          </a:p>
          <a:p>
            <a:pPr algn="ctr">
              <a:defRPr/>
            </a:pPr>
            <a:r>
              <a:rPr lang="en-US" sz="1800" b="1">
                <a:latin typeface="Arial" charset="0"/>
              </a:rPr>
              <a:t>&amp; Recipients</a:t>
            </a:r>
          </a:p>
        </p:txBody>
      </p:sp>
      <p:sp>
        <p:nvSpPr>
          <p:cNvPr id="13" name="Rectangle 153"/>
          <p:cNvSpPr>
            <a:spLocks noChangeArrowheads="1"/>
          </p:cNvSpPr>
          <p:nvPr/>
        </p:nvSpPr>
        <p:spPr bwMode="auto">
          <a:xfrm>
            <a:off x="4556080" y="5201711"/>
            <a:ext cx="1219200" cy="762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Living</a:t>
            </a:r>
          </a:p>
          <a:p>
            <a:pPr algn="ctr">
              <a:defRPr/>
            </a:pPr>
            <a:r>
              <a:rPr lang="en-US" sz="1800" b="1">
                <a:latin typeface="Arial" charset="0"/>
              </a:rPr>
              <a:t>Donors</a:t>
            </a:r>
          </a:p>
        </p:txBody>
      </p:sp>
      <p:sp>
        <p:nvSpPr>
          <p:cNvPr id="14" name="Rectangle 154"/>
          <p:cNvSpPr>
            <a:spLocks noChangeArrowheads="1"/>
          </p:cNvSpPr>
          <p:nvPr/>
        </p:nvSpPr>
        <p:spPr bwMode="auto">
          <a:xfrm>
            <a:off x="6003880" y="5201711"/>
            <a:ext cx="1600200" cy="762000"/>
          </a:xfrm>
          <a:prstGeom prst="rect">
            <a:avLst/>
          </a:prstGeom>
          <a:solidFill>
            <a:schemeClr val="bg1"/>
          </a:solidFill>
          <a:ln w="12700">
            <a:solidFill>
              <a:schemeClr val="tx1"/>
            </a:solidFill>
            <a:miter lim="800000"/>
            <a:headEnd/>
            <a:tailEnd/>
          </a:ln>
          <a:effectLst>
            <a:outerShdw dist="71842" dir="2700000" algn="ctr" rotWithShape="0">
              <a:schemeClr val="bg2">
                <a:alpha val="50000"/>
              </a:schemeClr>
            </a:outerShdw>
          </a:effectLst>
        </p:spPr>
        <p:txBody>
          <a:bodyPr wrap="none" anchor="ctr"/>
          <a:lstStyle/>
          <a:p>
            <a:pPr algn="ctr">
              <a:defRPr/>
            </a:pPr>
            <a:r>
              <a:rPr lang="en-US" sz="1800" b="1">
                <a:latin typeface="Arial" charset="0"/>
              </a:rPr>
              <a:t>Investigators</a:t>
            </a:r>
          </a:p>
          <a:p>
            <a:pPr algn="ctr">
              <a:defRPr/>
            </a:pPr>
            <a:r>
              <a:rPr lang="en-US" sz="1800" b="1">
                <a:latin typeface="Arial" charset="0"/>
              </a:rPr>
              <a:t>&amp; the Public</a:t>
            </a:r>
          </a:p>
        </p:txBody>
      </p:sp>
      <p:cxnSp>
        <p:nvCxnSpPr>
          <p:cNvPr id="15" name="AutoShape 155"/>
          <p:cNvCxnSpPr>
            <a:cxnSpLocks noChangeShapeType="1"/>
            <a:stCxn id="6" idx="3"/>
            <a:endCxn id="5" idx="0"/>
          </p:cNvCxnSpPr>
          <p:nvPr/>
        </p:nvCxnSpPr>
        <p:spPr bwMode="auto">
          <a:xfrm>
            <a:off x="2727280" y="1696511"/>
            <a:ext cx="1371600" cy="2286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156"/>
          <p:cNvCxnSpPr>
            <a:cxnSpLocks noChangeShapeType="1"/>
            <a:stCxn id="6" idx="2"/>
            <a:endCxn id="10" idx="0"/>
          </p:cNvCxnSpPr>
          <p:nvPr/>
        </p:nvCxnSpPr>
        <p:spPr bwMode="auto">
          <a:xfrm rot="5400000">
            <a:off x="936580" y="3106211"/>
            <a:ext cx="2057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157"/>
          <p:cNvCxnSpPr>
            <a:cxnSpLocks noChangeShapeType="1"/>
            <a:stCxn id="4" idx="1"/>
            <a:endCxn id="9" idx="3"/>
          </p:cNvCxnSpPr>
          <p:nvPr/>
        </p:nvCxnSpPr>
        <p:spPr bwMode="auto">
          <a:xfrm flipH="1">
            <a:off x="5699080" y="4363511"/>
            <a:ext cx="3810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158"/>
          <p:cNvCxnSpPr>
            <a:cxnSpLocks noChangeShapeType="1"/>
            <a:stCxn id="7" idx="2"/>
            <a:endCxn id="9" idx="0"/>
          </p:cNvCxnSpPr>
          <p:nvPr/>
        </p:nvCxnSpPr>
        <p:spPr bwMode="auto">
          <a:xfrm rot="16200000" flipH="1">
            <a:off x="4060780" y="2877611"/>
            <a:ext cx="1143000" cy="1066800"/>
          </a:xfrm>
          <a:prstGeom prst="bentConnector3">
            <a:avLst>
              <a:gd name="adj1" fmla="val 1444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159"/>
          <p:cNvCxnSpPr>
            <a:cxnSpLocks noChangeShapeType="1"/>
            <a:stCxn id="7" idx="2"/>
            <a:endCxn id="8" idx="0"/>
          </p:cNvCxnSpPr>
          <p:nvPr/>
        </p:nvCxnSpPr>
        <p:spPr bwMode="auto">
          <a:xfrm rot="5400000">
            <a:off x="3603580" y="2649011"/>
            <a:ext cx="304800" cy="685800"/>
          </a:xfrm>
          <a:prstGeom prst="bentConnector3">
            <a:avLst>
              <a:gd name="adj1" fmla="val 54167"/>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0" name="AutoShape 160"/>
          <p:cNvCxnSpPr>
            <a:cxnSpLocks noChangeShapeType="1"/>
            <a:stCxn id="5" idx="2"/>
            <a:endCxn id="7" idx="0"/>
          </p:cNvCxnSpPr>
          <p:nvPr/>
        </p:nvCxnSpPr>
        <p:spPr bwMode="auto">
          <a:xfrm>
            <a:off x="4098880" y="2306111"/>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AutoShape 161"/>
          <p:cNvCxnSpPr>
            <a:cxnSpLocks noChangeShapeType="1"/>
            <a:stCxn id="10" idx="3"/>
            <a:endCxn id="11" idx="1"/>
          </p:cNvCxnSpPr>
          <p:nvPr/>
        </p:nvCxnSpPr>
        <p:spPr bwMode="auto">
          <a:xfrm>
            <a:off x="2422480" y="4363511"/>
            <a:ext cx="304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162"/>
          <p:cNvCxnSpPr>
            <a:cxnSpLocks noChangeShapeType="1"/>
            <a:stCxn id="8" idx="2"/>
            <a:endCxn id="11" idx="0"/>
          </p:cNvCxnSpPr>
          <p:nvPr/>
        </p:nvCxnSpPr>
        <p:spPr bwMode="auto">
          <a:xfrm>
            <a:off x="3413080" y="3601511"/>
            <a:ext cx="0" cy="228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AutoShape 163"/>
          <p:cNvCxnSpPr>
            <a:cxnSpLocks noChangeShapeType="1"/>
            <a:stCxn id="6" idx="3"/>
          </p:cNvCxnSpPr>
          <p:nvPr/>
        </p:nvCxnSpPr>
        <p:spPr bwMode="auto">
          <a:xfrm>
            <a:off x="2727280" y="1696511"/>
            <a:ext cx="13716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AutoShape 165"/>
          <p:cNvCxnSpPr>
            <a:cxnSpLocks noChangeShapeType="1"/>
            <a:stCxn id="9" idx="1"/>
            <a:endCxn id="11" idx="3"/>
          </p:cNvCxnSpPr>
          <p:nvPr/>
        </p:nvCxnSpPr>
        <p:spPr bwMode="auto">
          <a:xfrm flipH="1">
            <a:off x="4098880" y="4363511"/>
            <a:ext cx="533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166"/>
          <p:cNvCxnSpPr>
            <a:cxnSpLocks noChangeShapeType="1"/>
            <a:stCxn id="9" idx="1"/>
            <a:endCxn id="8" idx="3"/>
          </p:cNvCxnSpPr>
          <p:nvPr/>
        </p:nvCxnSpPr>
        <p:spPr bwMode="auto">
          <a:xfrm rot="10800000">
            <a:off x="3870280" y="3372911"/>
            <a:ext cx="762000" cy="990600"/>
          </a:xfrm>
          <a:prstGeom prst="bentConnector3">
            <a:avLst>
              <a:gd name="adj1" fmla="val 35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6" name="AutoShape 167"/>
          <p:cNvCxnSpPr>
            <a:cxnSpLocks noChangeShapeType="1"/>
            <a:stCxn id="9" idx="2"/>
            <a:endCxn id="12" idx="0"/>
          </p:cNvCxnSpPr>
          <p:nvPr/>
        </p:nvCxnSpPr>
        <p:spPr bwMode="auto">
          <a:xfrm rot="5400000">
            <a:off x="4098880" y="4134911"/>
            <a:ext cx="457200" cy="1676400"/>
          </a:xfrm>
          <a:prstGeom prst="bentConnector3">
            <a:avLst>
              <a:gd name="adj1" fmla="val 6562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 name="AutoShape 168"/>
          <p:cNvCxnSpPr>
            <a:cxnSpLocks noChangeShapeType="1"/>
            <a:stCxn id="9" idx="2"/>
            <a:endCxn id="13" idx="0"/>
          </p:cNvCxnSpPr>
          <p:nvPr/>
        </p:nvCxnSpPr>
        <p:spPr bwMode="auto">
          <a:xfrm>
            <a:off x="5165680" y="4744511"/>
            <a:ext cx="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169"/>
          <p:cNvCxnSpPr>
            <a:cxnSpLocks noChangeShapeType="1"/>
            <a:stCxn id="9" idx="2"/>
            <a:endCxn id="14" idx="0"/>
          </p:cNvCxnSpPr>
          <p:nvPr/>
        </p:nvCxnSpPr>
        <p:spPr bwMode="auto">
          <a:xfrm rot="16200000" flipH="1">
            <a:off x="5756230" y="4153961"/>
            <a:ext cx="457200" cy="1638300"/>
          </a:xfrm>
          <a:prstGeom prst="bentConnector3">
            <a:avLst>
              <a:gd name="adj1" fmla="val 6457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5398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685797"/>
            <a:ext cx="8232775" cy="844858"/>
          </a:xfrm>
        </p:spPr>
        <p:txBody>
          <a:bodyPr/>
          <a:lstStyle/>
          <a:p>
            <a:r>
              <a:rPr lang="en-US" dirty="0" smtClean="0">
                <a:cs typeface="Arial" pitchFamily="34" charset="0"/>
              </a:rPr>
              <a:t>History of SRTR Contractors</a:t>
            </a:r>
            <a:endParaRPr lang="en-US" dirty="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51966"/>
              </p:ext>
            </p:extLst>
          </p:nvPr>
        </p:nvGraphicFramePr>
        <p:xfrm>
          <a:off x="454025" y="1784350"/>
          <a:ext cx="8232775" cy="434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356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7666" y="476160"/>
            <a:ext cx="7519915" cy="547427"/>
          </a:xfrm>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dirty="0" smtClean="0">
                <a:latin typeface="Impact" pitchFamily="34" charset="0"/>
              </a:rPr>
              <a:t>SRTR Senior Staff</a:t>
            </a:r>
            <a:endParaRPr lang="en-US" sz="3600" dirty="0">
              <a:latin typeface="Impact" pitchFamily="34" charset="0"/>
            </a:endParaRPr>
          </a:p>
        </p:txBody>
      </p:sp>
      <p:sp>
        <p:nvSpPr>
          <p:cNvPr id="2" name="Rectangle 1"/>
          <p:cNvSpPr/>
          <p:nvPr/>
        </p:nvSpPr>
        <p:spPr>
          <a:xfrm>
            <a:off x="925695" y="1175657"/>
            <a:ext cx="3384643" cy="1142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SRTR</a:t>
            </a:r>
          </a:p>
          <a:p>
            <a:r>
              <a:rPr lang="en-US" sz="1600" b="1" dirty="0" smtClean="0">
                <a:solidFill>
                  <a:schemeClr val="accent4"/>
                </a:solidFill>
              </a:rPr>
              <a:t>Director: Bertram Kasiske, MD</a:t>
            </a:r>
          </a:p>
          <a:p>
            <a:r>
              <a:rPr lang="en-US" sz="1600" b="1" dirty="0" smtClean="0">
                <a:solidFill>
                  <a:schemeClr val="accent4"/>
                </a:solidFill>
              </a:rPr>
              <a:t>Deputy Director: Ajay Israni, MD, MS</a:t>
            </a:r>
          </a:p>
        </p:txBody>
      </p:sp>
      <p:sp>
        <p:nvSpPr>
          <p:cNvPr id="7" name="Rectangle 6"/>
          <p:cNvSpPr/>
          <p:nvPr/>
        </p:nvSpPr>
        <p:spPr>
          <a:xfrm>
            <a:off x="4741374" y="1175657"/>
            <a:ext cx="3430169" cy="1142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Biostatistics and Epidemiology</a:t>
            </a:r>
          </a:p>
          <a:p>
            <a:r>
              <a:rPr lang="en-US" sz="1600" b="1" dirty="0" smtClean="0">
                <a:solidFill>
                  <a:schemeClr val="accent4"/>
                </a:solidFill>
              </a:rPr>
              <a:t>Operations Director: Jon Snyder, PhD</a:t>
            </a:r>
          </a:p>
          <a:p>
            <a:r>
              <a:rPr lang="en-US" sz="1600" b="1" dirty="0">
                <a:solidFill>
                  <a:schemeClr val="accent4"/>
                </a:solidFill>
              </a:rPr>
              <a:t>Biostatistics: </a:t>
            </a:r>
            <a:r>
              <a:rPr lang="en-US" sz="1600" b="1" dirty="0" smtClean="0">
                <a:solidFill>
                  <a:schemeClr val="accent4"/>
                </a:solidFill>
              </a:rPr>
              <a:t>Nicholas Salkowski, PhD, Jiannong </a:t>
            </a:r>
            <a:r>
              <a:rPr lang="en-US" sz="1600" b="1" dirty="0">
                <a:solidFill>
                  <a:schemeClr val="accent4"/>
                </a:solidFill>
              </a:rPr>
              <a:t>Liu, </a:t>
            </a:r>
            <a:r>
              <a:rPr lang="en-US" sz="1600" b="1" dirty="0" smtClean="0">
                <a:solidFill>
                  <a:schemeClr val="accent4"/>
                </a:solidFill>
              </a:rPr>
              <a:t>PhD</a:t>
            </a:r>
          </a:p>
        </p:txBody>
      </p:sp>
      <p:sp>
        <p:nvSpPr>
          <p:cNvPr id="10" name="Rectangle 9"/>
          <p:cNvSpPr/>
          <p:nvPr/>
        </p:nvSpPr>
        <p:spPr>
          <a:xfrm>
            <a:off x="464020" y="2836499"/>
            <a:ext cx="1774208" cy="871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Kidney</a:t>
            </a:r>
          </a:p>
          <a:p>
            <a:r>
              <a:rPr lang="en-US" sz="1600" b="1" dirty="0" smtClean="0">
                <a:solidFill>
                  <a:schemeClr val="accent4"/>
                </a:solidFill>
              </a:rPr>
              <a:t>Arthur Matas, MD</a:t>
            </a:r>
          </a:p>
          <a:p>
            <a:r>
              <a:rPr lang="en-US" sz="1600" b="1" dirty="0" smtClean="0">
                <a:solidFill>
                  <a:schemeClr val="accent4"/>
                </a:solidFill>
              </a:rPr>
              <a:t>Dorry Segev, MD</a:t>
            </a:r>
          </a:p>
        </p:txBody>
      </p:sp>
      <p:sp>
        <p:nvSpPr>
          <p:cNvPr id="11" name="Rectangle 10"/>
          <p:cNvSpPr/>
          <p:nvPr/>
        </p:nvSpPr>
        <p:spPr>
          <a:xfrm>
            <a:off x="6456503" y="4158061"/>
            <a:ext cx="1605847" cy="631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Pediatrics</a:t>
            </a:r>
          </a:p>
          <a:p>
            <a:r>
              <a:rPr lang="en-US" sz="1600" b="1" dirty="0" smtClean="0">
                <a:solidFill>
                  <a:schemeClr val="accent4"/>
                </a:solidFill>
              </a:rPr>
              <a:t>Jodi Smith, MD</a:t>
            </a:r>
          </a:p>
        </p:txBody>
      </p:sp>
      <p:sp>
        <p:nvSpPr>
          <p:cNvPr id="12" name="Rectangle 11"/>
          <p:cNvSpPr/>
          <p:nvPr/>
        </p:nvSpPr>
        <p:spPr>
          <a:xfrm>
            <a:off x="4264919" y="2825130"/>
            <a:ext cx="2232544" cy="757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Lung</a:t>
            </a:r>
          </a:p>
          <a:p>
            <a:r>
              <a:rPr lang="en-US" sz="1600" b="1" dirty="0" smtClean="0">
                <a:solidFill>
                  <a:schemeClr val="accent4"/>
                </a:solidFill>
              </a:rPr>
              <a:t>Maryam Valapour, MD</a:t>
            </a:r>
          </a:p>
          <a:p>
            <a:r>
              <a:rPr lang="en-US" sz="1600" b="1" dirty="0" smtClean="0">
                <a:solidFill>
                  <a:schemeClr val="accent4"/>
                </a:solidFill>
              </a:rPr>
              <a:t>Marshall Hertz, MD</a:t>
            </a:r>
          </a:p>
        </p:txBody>
      </p:sp>
      <p:sp>
        <p:nvSpPr>
          <p:cNvPr id="13" name="Rectangle 12"/>
          <p:cNvSpPr/>
          <p:nvPr/>
        </p:nvSpPr>
        <p:spPr>
          <a:xfrm>
            <a:off x="3505239" y="4158061"/>
            <a:ext cx="2474720"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Heart</a:t>
            </a:r>
          </a:p>
          <a:p>
            <a:r>
              <a:rPr lang="en-US" sz="1600" b="1" dirty="0" smtClean="0">
                <a:solidFill>
                  <a:schemeClr val="accent4"/>
                </a:solidFill>
              </a:rPr>
              <a:t>Monica Colvin-Adams, MD</a:t>
            </a:r>
          </a:p>
        </p:txBody>
      </p:sp>
      <p:sp>
        <p:nvSpPr>
          <p:cNvPr id="14" name="Rectangle 13"/>
          <p:cNvSpPr/>
          <p:nvPr/>
        </p:nvSpPr>
        <p:spPr>
          <a:xfrm>
            <a:off x="2449806" y="2825130"/>
            <a:ext cx="1630871" cy="921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Liver-Intestine</a:t>
            </a:r>
          </a:p>
          <a:p>
            <a:r>
              <a:rPr lang="en-US" sz="1600" b="1" dirty="0" smtClean="0">
                <a:solidFill>
                  <a:schemeClr val="accent4"/>
                </a:solidFill>
              </a:rPr>
              <a:t>Ray Kim, MD</a:t>
            </a:r>
          </a:p>
          <a:p>
            <a:r>
              <a:rPr lang="en-US" sz="1600" b="1" dirty="0" smtClean="0">
                <a:solidFill>
                  <a:schemeClr val="accent4"/>
                </a:solidFill>
              </a:rPr>
              <a:t>Jack Lake, MD</a:t>
            </a:r>
          </a:p>
        </p:txBody>
      </p:sp>
      <p:sp>
        <p:nvSpPr>
          <p:cNvPr id="15" name="Rectangle 14"/>
          <p:cNvSpPr/>
          <p:nvPr/>
        </p:nvSpPr>
        <p:spPr>
          <a:xfrm>
            <a:off x="796161" y="4171709"/>
            <a:ext cx="2263296" cy="921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Pancreas</a:t>
            </a:r>
          </a:p>
          <a:p>
            <a:r>
              <a:rPr lang="en-US" sz="1600" b="1" dirty="0" smtClean="0">
                <a:solidFill>
                  <a:schemeClr val="accent4"/>
                </a:solidFill>
              </a:rPr>
              <a:t>Raja Kandaswamy, MD</a:t>
            </a:r>
          </a:p>
        </p:txBody>
      </p:sp>
      <p:sp>
        <p:nvSpPr>
          <p:cNvPr id="17" name="Rectangle 16"/>
          <p:cNvSpPr/>
          <p:nvPr/>
        </p:nvSpPr>
        <p:spPr>
          <a:xfrm>
            <a:off x="6683970" y="2836499"/>
            <a:ext cx="1944842"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Histocompatibility</a:t>
            </a:r>
          </a:p>
          <a:p>
            <a:r>
              <a:rPr lang="en-US" sz="1600" b="1" dirty="0" smtClean="0">
                <a:solidFill>
                  <a:schemeClr val="accent4"/>
                </a:solidFill>
              </a:rPr>
              <a:t>Howard Gebel, PhD</a:t>
            </a:r>
          </a:p>
        </p:txBody>
      </p:sp>
      <p:sp>
        <p:nvSpPr>
          <p:cNvPr id="18" name="Rectangle 17"/>
          <p:cNvSpPr/>
          <p:nvPr/>
        </p:nvSpPr>
        <p:spPr>
          <a:xfrm>
            <a:off x="2354242" y="5298814"/>
            <a:ext cx="1944808"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Health Services</a:t>
            </a:r>
          </a:p>
          <a:p>
            <a:r>
              <a:rPr lang="en-US" sz="1600" b="1" dirty="0" smtClean="0">
                <a:solidFill>
                  <a:schemeClr val="accent4"/>
                </a:solidFill>
              </a:rPr>
              <a:t>Mark Schnitzler, PhD</a:t>
            </a:r>
          </a:p>
        </p:txBody>
      </p:sp>
      <p:sp>
        <p:nvSpPr>
          <p:cNvPr id="19" name="Rectangle 18"/>
          <p:cNvSpPr/>
          <p:nvPr/>
        </p:nvSpPr>
        <p:spPr>
          <a:xfrm>
            <a:off x="4606120" y="5298814"/>
            <a:ext cx="3220806" cy="11019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accent4"/>
                </a:solidFill>
              </a:rPr>
              <a:t>Simulated Allocation Modeling</a:t>
            </a:r>
          </a:p>
          <a:p>
            <a:r>
              <a:rPr lang="en-US" sz="1600" b="1" dirty="0" smtClean="0">
                <a:solidFill>
                  <a:schemeClr val="accent4"/>
                </a:solidFill>
              </a:rPr>
              <a:t>Diwakar Gupta, PhD</a:t>
            </a:r>
          </a:p>
          <a:p>
            <a:r>
              <a:rPr lang="en-US" sz="1600" b="1" dirty="0" err="1" smtClean="0">
                <a:solidFill>
                  <a:schemeClr val="accent4"/>
                </a:solidFill>
              </a:rPr>
              <a:t>Sommer</a:t>
            </a:r>
            <a:r>
              <a:rPr lang="en-US" sz="1600" b="1" dirty="0" smtClean="0">
                <a:solidFill>
                  <a:schemeClr val="accent4"/>
                </a:solidFill>
              </a:rPr>
              <a:t> Gentry, PhD</a:t>
            </a:r>
          </a:p>
          <a:p>
            <a:r>
              <a:rPr lang="en-US" sz="1600" b="1" dirty="0" smtClean="0">
                <a:solidFill>
                  <a:schemeClr val="accent4"/>
                </a:solidFill>
              </a:rPr>
              <a:t>Dorry Segev, MD</a:t>
            </a:r>
          </a:p>
        </p:txBody>
      </p:sp>
      <p:cxnSp>
        <p:nvCxnSpPr>
          <p:cNvPr id="20" name="Straight Connector 19"/>
          <p:cNvCxnSpPr/>
          <p:nvPr/>
        </p:nvCxnSpPr>
        <p:spPr>
          <a:xfrm flipV="1">
            <a:off x="696036" y="2511188"/>
            <a:ext cx="7820169" cy="27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a:off x="1351124" y="2538484"/>
            <a:ext cx="0" cy="29801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3265242" y="2538484"/>
            <a:ext cx="0" cy="28664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0"/>
          </p:cNvCxnSpPr>
          <p:nvPr/>
        </p:nvCxnSpPr>
        <p:spPr>
          <a:xfrm flipV="1">
            <a:off x="5381191" y="2524836"/>
            <a:ext cx="0" cy="300294"/>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0"/>
          </p:cNvCxnSpPr>
          <p:nvPr/>
        </p:nvCxnSpPr>
        <p:spPr>
          <a:xfrm flipV="1">
            <a:off x="7656391" y="2538484"/>
            <a:ext cx="0" cy="29801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09" name="Straight Connector 43008"/>
          <p:cNvCxnSpPr>
            <a:stCxn id="19" idx="0"/>
          </p:cNvCxnSpPr>
          <p:nvPr/>
        </p:nvCxnSpPr>
        <p:spPr>
          <a:xfrm flipV="1">
            <a:off x="6216523" y="3828220"/>
            <a:ext cx="0" cy="1470594"/>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1" name="Straight Connector 43010"/>
          <p:cNvCxnSpPr>
            <a:stCxn id="18" idx="0"/>
          </p:cNvCxnSpPr>
          <p:nvPr/>
        </p:nvCxnSpPr>
        <p:spPr>
          <a:xfrm flipV="1">
            <a:off x="3326646" y="3903260"/>
            <a:ext cx="0" cy="1395554"/>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4" name="Straight Connector 43013"/>
          <p:cNvCxnSpPr>
            <a:stCxn id="11" idx="0"/>
          </p:cNvCxnSpPr>
          <p:nvPr/>
        </p:nvCxnSpPr>
        <p:spPr>
          <a:xfrm flipH="1" flipV="1">
            <a:off x="7259426" y="3828219"/>
            <a:ext cx="1" cy="329842"/>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8" name="Straight Connector 43017"/>
          <p:cNvCxnSpPr>
            <a:stCxn id="13" idx="0"/>
          </p:cNvCxnSpPr>
          <p:nvPr/>
        </p:nvCxnSpPr>
        <p:spPr>
          <a:xfrm flipV="1">
            <a:off x="4742599" y="3828219"/>
            <a:ext cx="0" cy="329842"/>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22" name="Straight Connector 43021"/>
          <p:cNvCxnSpPr>
            <a:stCxn id="15" idx="0"/>
          </p:cNvCxnSpPr>
          <p:nvPr/>
        </p:nvCxnSpPr>
        <p:spPr>
          <a:xfrm flipV="1">
            <a:off x="1927809" y="3828219"/>
            <a:ext cx="0" cy="34349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24" name="Straight Arrow Connector 43023"/>
          <p:cNvCxnSpPr>
            <a:stCxn id="2" idx="2"/>
          </p:cNvCxnSpPr>
          <p:nvPr/>
        </p:nvCxnSpPr>
        <p:spPr>
          <a:xfrm flipH="1">
            <a:off x="2618016" y="2318165"/>
            <a:ext cx="1" cy="206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26" name="Straight Arrow Connector 43025"/>
          <p:cNvCxnSpPr>
            <a:stCxn id="7" idx="2"/>
          </p:cNvCxnSpPr>
          <p:nvPr/>
        </p:nvCxnSpPr>
        <p:spPr>
          <a:xfrm>
            <a:off x="6456459" y="2318165"/>
            <a:ext cx="44" cy="193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28" name="Straight Arrow Connector 43027"/>
          <p:cNvCxnSpPr>
            <a:stCxn id="2" idx="3"/>
            <a:endCxn id="7" idx="1"/>
          </p:cNvCxnSpPr>
          <p:nvPr/>
        </p:nvCxnSpPr>
        <p:spPr>
          <a:xfrm>
            <a:off x="4310338" y="1746911"/>
            <a:ext cx="43103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443441" y="2536798"/>
            <a:ext cx="1595369" cy="1470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47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4018" y="503456"/>
            <a:ext cx="7519915" cy="547427"/>
          </a:xfrm>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dirty="0" smtClean="0">
                <a:latin typeface="Impact" pitchFamily="34" charset="0"/>
              </a:rPr>
              <a:t>Academic Organizational Chart</a:t>
            </a:r>
            <a:endParaRPr lang="en-US" sz="3600" dirty="0">
              <a:latin typeface="Impact" pitchFamily="34" charset="0"/>
            </a:endParaRPr>
          </a:p>
        </p:txBody>
      </p:sp>
      <p:sp>
        <p:nvSpPr>
          <p:cNvPr id="2" name="Rectangle 1"/>
          <p:cNvSpPr/>
          <p:nvPr/>
        </p:nvSpPr>
        <p:spPr>
          <a:xfrm>
            <a:off x="925695" y="1296533"/>
            <a:ext cx="3384643" cy="9007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4"/>
                </a:solidFill>
              </a:rPr>
              <a:t>HCMC/ University of Minnesota</a:t>
            </a:r>
          </a:p>
        </p:txBody>
      </p:sp>
      <p:sp>
        <p:nvSpPr>
          <p:cNvPr id="7" name="Rectangle 6"/>
          <p:cNvSpPr/>
          <p:nvPr/>
        </p:nvSpPr>
        <p:spPr>
          <a:xfrm>
            <a:off x="4741374" y="1296534"/>
            <a:ext cx="3248167" cy="9007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4"/>
                </a:solidFill>
              </a:rPr>
              <a:t>HCMC/ University </a:t>
            </a:r>
            <a:r>
              <a:rPr lang="en-US" sz="2000" b="1" dirty="0">
                <a:solidFill>
                  <a:schemeClr val="accent4"/>
                </a:solidFill>
              </a:rPr>
              <a:t>of Minnesota</a:t>
            </a:r>
          </a:p>
        </p:txBody>
      </p:sp>
      <p:sp>
        <p:nvSpPr>
          <p:cNvPr id="10" name="Rectangle 9"/>
          <p:cNvSpPr/>
          <p:nvPr/>
        </p:nvSpPr>
        <p:spPr>
          <a:xfrm>
            <a:off x="504964" y="2836499"/>
            <a:ext cx="1774208" cy="871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of Minnesota</a:t>
            </a:r>
          </a:p>
          <a:p>
            <a:pPr algn="ctr"/>
            <a:r>
              <a:rPr lang="en-US" sz="1800" b="1" dirty="0" smtClean="0">
                <a:solidFill>
                  <a:schemeClr val="accent4"/>
                </a:solidFill>
              </a:rPr>
              <a:t>Johns Hopkins</a:t>
            </a:r>
          </a:p>
        </p:txBody>
      </p:sp>
      <p:sp>
        <p:nvSpPr>
          <p:cNvPr id="11" name="Rectangle 10"/>
          <p:cNvSpPr/>
          <p:nvPr/>
        </p:nvSpPr>
        <p:spPr>
          <a:xfrm>
            <a:off x="6456503" y="4158061"/>
            <a:ext cx="1605847" cy="631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a:t>
            </a:r>
            <a:r>
              <a:rPr lang="en-US" sz="1800" b="1" dirty="0">
                <a:solidFill>
                  <a:schemeClr val="accent4"/>
                </a:solidFill>
              </a:rPr>
              <a:t>of </a:t>
            </a:r>
            <a:r>
              <a:rPr lang="en-US" sz="1800" b="1" dirty="0" smtClean="0">
                <a:solidFill>
                  <a:schemeClr val="accent4"/>
                </a:solidFill>
              </a:rPr>
              <a:t>Washington</a:t>
            </a:r>
            <a:endParaRPr lang="en-US" sz="1800" b="1" dirty="0">
              <a:solidFill>
                <a:schemeClr val="accent4"/>
              </a:solidFill>
            </a:endParaRPr>
          </a:p>
        </p:txBody>
      </p:sp>
      <p:sp>
        <p:nvSpPr>
          <p:cNvPr id="12" name="Rectangle 11"/>
          <p:cNvSpPr/>
          <p:nvPr/>
        </p:nvSpPr>
        <p:spPr>
          <a:xfrm>
            <a:off x="4352492" y="2825130"/>
            <a:ext cx="2135798" cy="757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a:t>
            </a:r>
            <a:r>
              <a:rPr lang="en-US" sz="1800" b="1" dirty="0">
                <a:solidFill>
                  <a:schemeClr val="accent4"/>
                </a:solidFill>
              </a:rPr>
              <a:t>of </a:t>
            </a:r>
            <a:r>
              <a:rPr lang="en-US" sz="1800" b="1" dirty="0" smtClean="0">
                <a:solidFill>
                  <a:schemeClr val="accent4"/>
                </a:solidFill>
              </a:rPr>
              <a:t>Minnesota</a:t>
            </a:r>
            <a:endParaRPr lang="en-US" sz="1800" b="1" dirty="0">
              <a:solidFill>
                <a:schemeClr val="accent4"/>
              </a:solidFill>
            </a:endParaRPr>
          </a:p>
        </p:txBody>
      </p:sp>
      <p:sp>
        <p:nvSpPr>
          <p:cNvPr id="13" name="Rectangle 12"/>
          <p:cNvSpPr/>
          <p:nvPr/>
        </p:nvSpPr>
        <p:spPr>
          <a:xfrm>
            <a:off x="3505239" y="4158061"/>
            <a:ext cx="2474720"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a:t>
            </a:r>
            <a:r>
              <a:rPr lang="en-US" sz="1800" b="1" dirty="0">
                <a:solidFill>
                  <a:schemeClr val="accent4"/>
                </a:solidFill>
              </a:rPr>
              <a:t>of </a:t>
            </a:r>
            <a:r>
              <a:rPr lang="en-US" sz="1800" b="1" dirty="0" smtClean="0">
                <a:solidFill>
                  <a:schemeClr val="accent4"/>
                </a:solidFill>
              </a:rPr>
              <a:t>Minnesota</a:t>
            </a:r>
            <a:endParaRPr lang="en-US" sz="1800" b="1" dirty="0">
              <a:solidFill>
                <a:schemeClr val="accent4"/>
              </a:solidFill>
            </a:endParaRPr>
          </a:p>
        </p:txBody>
      </p:sp>
      <p:sp>
        <p:nvSpPr>
          <p:cNvPr id="14" name="Rectangle 13"/>
          <p:cNvSpPr/>
          <p:nvPr/>
        </p:nvSpPr>
        <p:spPr>
          <a:xfrm>
            <a:off x="2518046" y="2825130"/>
            <a:ext cx="1705929" cy="921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Stanford U</a:t>
            </a:r>
          </a:p>
          <a:p>
            <a:pPr algn="ctr"/>
            <a:r>
              <a:rPr lang="en-US" sz="1800" b="1" dirty="0" smtClean="0">
                <a:solidFill>
                  <a:schemeClr val="accent4"/>
                </a:solidFill>
              </a:rPr>
              <a:t>U of Minnesota</a:t>
            </a:r>
          </a:p>
        </p:txBody>
      </p:sp>
      <p:sp>
        <p:nvSpPr>
          <p:cNvPr id="15" name="Rectangle 14"/>
          <p:cNvSpPr/>
          <p:nvPr/>
        </p:nvSpPr>
        <p:spPr>
          <a:xfrm>
            <a:off x="796161" y="4171709"/>
            <a:ext cx="2263296" cy="921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of Minnesota</a:t>
            </a:r>
          </a:p>
        </p:txBody>
      </p:sp>
      <p:sp>
        <p:nvSpPr>
          <p:cNvPr id="17" name="Rectangle 16"/>
          <p:cNvSpPr/>
          <p:nvPr/>
        </p:nvSpPr>
        <p:spPr>
          <a:xfrm>
            <a:off x="6683970" y="2836499"/>
            <a:ext cx="1944842"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Emory</a:t>
            </a:r>
          </a:p>
        </p:txBody>
      </p:sp>
      <p:sp>
        <p:nvSpPr>
          <p:cNvPr id="18" name="Rectangle 17"/>
          <p:cNvSpPr/>
          <p:nvPr/>
        </p:nvSpPr>
        <p:spPr>
          <a:xfrm>
            <a:off x="2354242" y="5298814"/>
            <a:ext cx="1944808" cy="5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St Louis U</a:t>
            </a:r>
          </a:p>
        </p:txBody>
      </p:sp>
      <p:sp>
        <p:nvSpPr>
          <p:cNvPr id="19" name="Rectangle 18"/>
          <p:cNvSpPr/>
          <p:nvPr/>
        </p:nvSpPr>
        <p:spPr>
          <a:xfrm>
            <a:off x="5173619" y="5298814"/>
            <a:ext cx="2085807" cy="921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4"/>
                </a:solidFill>
              </a:rPr>
              <a:t>U of Minnesota</a:t>
            </a:r>
          </a:p>
          <a:p>
            <a:pPr algn="ctr"/>
            <a:r>
              <a:rPr lang="en-US" sz="1800" b="1" dirty="0" smtClean="0">
                <a:solidFill>
                  <a:schemeClr val="accent4"/>
                </a:solidFill>
              </a:rPr>
              <a:t>Naval Academy</a:t>
            </a:r>
          </a:p>
          <a:p>
            <a:pPr algn="ctr"/>
            <a:r>
              <a:rPr lang="en-US" sz="1800" b="1" dirty="0" smtClean="0">
                <a:solidFill>
                  <a:schemeClr val="accent4"/>
                </a:solidFill>
              </a:rPr>
              <a:t>Johns Hopkins</a:t>
            </a:r>
          </a:p>
        </p:txBody>
      </p:sp>
      <p:cxnSp>
        <p:nvCxnSpPr>
          <p:cNvPr id="20" name="Straight Connector 19"/>
          <p:cNvCxnSpPr/>
          <p:nvPr/>
        </p:nvCxnSpPr>
        <p:spPr>
          <a:xfrm flipV="1">
            <a:off x="696036" y="2511188"/>
            <a:ext cx="7820169" cy="27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a:off x="1392068" y="2549853"/>
            <a:ext cx="0" cy="28664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0"/>
          </p:cNvCxnSpPr>
          <p:nvPr/>
        </p:nvCxnSpPr>
        <p:spPr>
          <a:xfrm flipV="1">
            <a:off x="5420391" y="2538484"/>
            <a:ext cx="0" cy="2866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0"/>
          </p:cNvCxnSpPr>
          <p:nvPr/>
        </p:nvCxnSpPr>
        <p:spPr>
          <a:xfrm flipV="1">
            <a:off x="7656391" y="2511188"/>
            <a:ext cx="0" cy="325311"/>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09" name="Straight Connector 43008"/>
          <p:cNvCxnSpPr>
            <a:stCxn id="19" idx="0"/>
          </p:cNvCxnSpPr>
          <p:nvPr/>
        </p:nvCxnSpPr>
        <p:spPr>
          <a:xfrm flipH="1" flipV="1">
            <a:off x="6216522" y="3828219"/>
            <a:ext cx="1" cy="147059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1" name="Straight Connector 43010"/>
          <p:cNvCxnSpPr>
            <a:stCxn id="18" idx="0"/>
          </p:cNvCxnSpPr>
          <p:nvPr/>
        </p:nvCxnSpPr>
        <p:spPr>
          <a:xfrm flipV="1">
            <a:off x="3326646" y="4171709"/>
            <a:ext cx="0" cy="112710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4" name="Straight Connector 43013"/>
          <p:cNvCxnSpPr>
            <a:stCxn id="11" idx="0"/>
          </p:cNvCxnSpPr>
          <p:nvPr/>
        </p:nvCxnSpPr>
        <p:spPr>
          <a:xfrm flipH="1" flipV="1">
            <a:off x="7259426" y="3828219"/>
            <a:ext cx="1" cy="329842"/>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18" name="Straight Connector 43017"/>
          <p:cNvCxnSpPr>
            <a:stCxn id="13" idx="0"/>
          </p:cNvCxnSpPr>
          <p:nvPr/>
        </p:nvCxnSpPr>
        <p:spPr>
          <a:xfrm flipV="1">
            <a:off x="4742599" y="3828219"/>
            <a:ext cx="0" cy="329842"/>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22" name="Straight Connector 43021"/>
          <p:cNvCxnSpPr>
            <a:stCxn id="15" idx="0"/>
          </p:cNvCxnSpPr>
          <p:nvPr/>
        </p:nvCxnSpPr>
        <p:spPr>
          <a:xfrm flipV="1">
            <a:off x="1927809" y="3828219"/>
            <a:ext cx="0" cy="34349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24" name="Straight Arrow Connector 43023"/>
          <p:cNvCxnSpPr>
            <a:stCxn id="2" idx="2"/>
          </p:cNvCxnSpPr>
          <p:nvPr/>
        </p:nvCxnSpPr>
        <p:spPr>
          <a:xfrm flipH="1">
            <a:off x="2618016" y="2197286"/>
            <a:ext cx="1" cy="218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26" name="Straight Arrow Connector 43025"/>
          <p:cNvCxnSpPr>
            <a:stCxn id="7" idx="2"/>
          </p:cNvCxnSpPr>
          <p:nvPr/>
        </p:nvCxnSpPr>
        <p:spPr>
          <a:xfrm flipH="1">
            <a:off x="6365457" y="2197287"/>
            <a:ext cx="1" cy="21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28" name="Straight Arrow Connector 43027"/>
          <p:cNvCxnSpPr>
            <a:stCxn id="2" idx="3"/>
            <a:endCxn id="7" idx="1"/>
          </p:cNvCxnSpPr>
          <p:nvPr/>
        </p:nvCxnSpPr>
        <p:spPr>
          <a:xfrm>
            <a:off x="4310338" y="1746910"/>
            <a:ext cx="431036" cy="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559528" y="2536798"/>
            <a:ext cx="1595369" cy="1470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3326646" y="2549853"/>
            <a:ext cx="0" cy="2866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09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54025" y="274638"/>
            <a:ext cx="8232775" cy="1331912"/>
          </a:xfrm>
          <a:noFill/>
          <a:ln>
            <a:miter lim="800000"/>
            <a:headEnd/>
            <a:tailEnd/>
          </a:ln>
        </p:spPr>
        <p:txBody>
          <a:bodyPr vert="horz" wrap="square" lIns="91440" tIns="45720" rIns="91440" bIns="45720" numCol="1" compatLnSpc="1">
            <a:prstTxWarp prst="textNoShape">
              <a:avLst/>
            </a:prstTxWarp>
          </a:bodyPr>
          <a:lstStyle/>
          <a:p>
            <a:r>
              <a:rPr lang="en-US" dirty="0" smtClean="0">
                <a:cs typeface="Arial" pitchFamily="34" charset="0"/>
              </a:rPr>
              <a:t>SRTR Activities as per Final Rule Reporting </a:t>
            </a:r>
            <a:r>
              <a:rPr lang="en-US" dirty="0">
                <a:cs typeface="Arial" pitchFamily="34" charset="0"/>
              </a:rPr>
              <a:t>R</a:t>
            </a:r>
            <a:r>
              <a:rPr lang="en-US" dirty="0" smtClean="0">
                <a:cs typeface="Arial" pitchFamily="34" charset="0"/>
              </a:rPr>
              <a:t>equirements</a:t>
            </a:r>
          </a:p>
        </p:txBody>
      </p:sp>
      <p:sp>
        <p:nvSpPr>
          <p:cNvPr id="28674" name="Content Placeholder 2"/>
          <p:cNvSpPr>
            <a:spLocks noGrp="1"/>
          </p:cNvSpPr>
          <p:nvPr>
            <p:ph idx="1"/>
          </p:nvPr>
        </p:nvSpPr>
        <p:spPr bwMode="auto">
          <a:xfrm>
            <a:off x="470354" y="1605341"/>
            <a:ext cx="8232775" cy="483711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spcBef>
                <a:spcPct val="0"/>
              </a:spcBef>
              <a:buNone/>
            </a:pPr>
            <a:r>
              <a:rPr lang="en-US" dirty="0" smtClean="0"/>
              <a:t>…data shall include the following measures of inter-transplant program variation: </a:t>
            </a:r>
          </a:p>
          <a:p>
            <a:pPr marL="0" indent="0">
              <a:spcBef>
                <a:spcPct val="0"/>
              </a:spcBef>
              <a:buNone/>
            </a:pPr>
            <a:endParaRPr lang="en-US" sz="1200" dirty="0" smtClean="0"/>
          </a:p>
          <a:p>
            <a:pPr lvl="1">
              <a:spcBef>
                <a:spcPct val="0"/>
              </a:spcBef>
            </a:pPr>
            <a:r>
              <a:rPr lang="en-US" dirty="0" smtClean="0"/>
              <a:t>risk-adjusted total life-years pre- and post-transplant, </a:t>
            </a:r>
          </a:p>
          <a:p>
            <a:pPr lvl="1">
              <a:spcBef>
                <a:spcPct val="0"/>
              </a:spcBef>
              <a:buFont typeface="Wingdings" pitchFamily="2" charset="2"/>
              <a:buNone/>
            </a:pPr>
            <a:endParaRPr lang="en-US" dirty="0" smtClean="0"/>
          </a:p>
          <a:p>
            <a:pPr lvl="1">
              <a:spcBef>
                <a:spcPct val="0"/>
              </a:spcBef>
            </a:pPr>
            <a:r>
              <a:rPr lang="en-US" dirty="0" smtClean="0"/>
              <a:t>risk-adjusted patient and graft survival rates …</a:t>
            </a:r>
          </a:p>
          <a:p>
            <a:pPr lvl="1">
              <a:spcBef>
                <a:spcPct val="0"/>
              </a:spcBef>
              <a:buFont typeface="Wingdings" pitchFamily="2" charset="2"/>
              <a:buNone/>
            </a:pPr>
            <a:endParaRPr lang="en-US" dirty="0" smtClean="0"/>
          </a:p>
          <a:p>
            <a:pPr lvl="1">
              <a:spcBef>
                <a:spcPct val="0"/>
              </a:spcBef>
            </a:pPr>
            <a:r>
              <a:rPr lang="en-US" dirty="0" smtClean="0"/>
              <a:t>risk-adjusted waiting time, and </a:t>
            </a:r>
          </a:p>
          <a:p>
            <a:pPr lvl="1">
              <a:spcBef>
                <a:spcPct val="0"/>
              </a:spcBef>
              <a:buFont typeface="Wingdings" pitchFamily="2" charset="2"/>
              <a:buNone/>
            </a:pPr>
            <a:endParaRPr lang="en-US" dirty="0" smtClean="0"/>
          </a:p>
          <a:p>
            <a:pPr lvl="1">
              <a:spcBef>
                <a:spcPct val="0"/>
              </a:spcBef>
            </a:pPr>
            <a:r>
              <a:rPr lang="en-US" dirty="0" smtClean="0"/>
              <a:t>risk-adjusted transplantation rates,</a:t>
            </a:r>
          </a:p>
          <a:p>
            <a:pPr lvl="1">
              <a:spcBef>
                <a:spcPct val="0"/>
              </a:spcBef>
              <a:buFont typeface="Wingdings" pitchFamily="2" charset="2"/>
              <a:buNone/>
            </a:pPr>
            <a:endParaRPr lang="en-US" dirty="0" smtClean="0"/>
          </a:p>
          <a:p>
            <a:pPr lvl="1">
              <a:spcBef>
                <a:spcPct val="0"/>
              </a:spcBef>
            </a:pPr>
            <a:r>
              <a:rPr lang="en-US" dirty="0" smtClean="0"/>
              <a:t>…as well as data regarding patients…who were inappropriately kept off a waiting list or retained on a waiting list.</a:t>
            </a:r>
          </a:p>
          <a:p>
            <a:pPr lvl="4">
              <a:spcBef>
                <a:spcPct val="0"/>
              </a:spcBef>
            </a:pPr>
            <a:r>
              <a:rPr lang="en-US" dirty="0"/>
              <a:t>Final Rule implemented in 2000 </a:t>
            </a:r>
            <a:r>
              <a:rPr lang="en-US" dirty="0" smtClean="0"/>
              <a:t>	</a:t>
            </a:r>
          </a:p>
        </p:txBody>
      </p:sp>
    </p:spTree>
    <p:extLst>
      <p:ext uri="{BB962C8B-B14F-4D97-AF65-F5344CB8AC3E}">
        <p14:creationId xmlns:p14="http://schemas.microsoft.com/office/powerpoint/2010/main" val="302229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srtr colors">
      <a:dk1>
        <a:srgbClr val="333366"/>
      </a:dk1>
      <a:lt1>
        <a:srgbClr val="FFFFFF"/>
      </a:lt1>
      <a:dk2>
        <a:srgbClr val="6C1B1D"/>
      </a:dk2>
      <a:lt2>
        <a:srgbClr val="808080"/>
      </a:lt2>
      <a:accent1>
        <a:srgbClr val="666699"/>
      </a:accent1>
      <a:accent2>
        <a:srgbClr val="333300"/>
      </a:accent2>
      <a:accent3>
        <a:srgbClr val="999966"/>
      </a:accent3>
      <a:accent4>
        <a:srgbClr val="333366"/>
      </a:accent4>
      <a:accent5>
        <a:srgbClr val="626000"/>
      </a:accent5>
      <a:accent6>
        <a:srgbClr val="494991"/>
      </a:accent6>
      <a:hlink>
        <a:srgbClr val="000082"/>
      </a:hlink>
      <a:folHlink>
        <a:srgbClr val="6C1B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1_Blank 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34944</TotalTime>
  <Words>1873</Words>
  <Application>Microsoft Office PowerPoint</Application>
  <PresentationFormat>On-screen Show (4:3)</PresentationFormat>
  <Paragraphs>388</Paragraphs>
  <Slides>36</Slides>
  <Notes>23</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Custom Design</vt:lpstr>
      <vt:lpstr>1_Custom Design</vt:lpstr>
      <vt:lpstr>2_Custom Design</vt:lpstr>
      <vt:lpstr>3_Custom Design</vt:lpstr>
      <vt:lpstr>4_Custom Design</vt:lpstr>
      <vt:lpstr>5_Custom Design</vt:lpstr>
      <vt:lpstr>Theme1</vt:lpstr>
      <vt:lpstr>Designing Systematic and Center-Specific Metrics to Foster Innovation </vt:lpstr>
      <vt:lpstr>Disclosure Information AASLD/ ILTS Transplant Course Ajay Israni, MD, MS</vt:lpstr>
      <vt:lpstr>Outline</vt:lpstr>
      <vt:lpstr>Outline</vt:lpstr>
      <vt:lpstr>Role of the SRTR in Organ Transplantation</vt:lpstr>
      <vt:lpstr>History of SRTR Contractors</vt:lpstr>
      <vt:lpstr>PowerPoint Presentation</vt:lpstr>
      <vt:lpstr>PowerPoint Presentation</vt:lpstr>
      <vt:lpstr>SRTR Activities as per Final Rule Reporting Requirements</vt:lpstr>
      <vt:lpstr>Role of the SRTR in Quality Improvement: Creating Program Specific Reports (PSR)</vt:lpstr>
      <vt:lpstr>Outline</vt:lpstr>
      <vt:lpstr>Recommendations from the Consensus Conference on Transplant Program Quality and Surveillance Arlington, VA February 13-15, 2012</vt:lpstr>
      <vt:lpstr>PowerPoint Presentation</vt:lpstr>
      <vt:lpstr>CUSUM: Released Monthly to All Transplant Programs since July 2013</vt:lpstr>
      <vt:lpstr>CUSUM Recipient Survival Reports: Selecting the Time Period</vt:lpstr>
      <vt:lpstr>PowerPoint Presentation</vt:lpstr>
      <vt:lpstr>Examples</vt:lpstr>
      <vt:lpstr>Compare Practices at Best Centers Utilizing DCDs</vt:lpstr>
      <vt:lpstr>New OPO-Specific Reports (OSRs)</vt:lpstr>
      <vt:lpstr>Observed/ Expected, Adjusted Yield by Organ, 12/1/2011-12/31/2012</vt:lpstr>
      <vt:lpstr>Where are the Livers Going? How far?</vt:lpstr>
      <vt:lpstr>Outline</vt:lpstr>
      <vt:lpstr>   Adjusting for risk: What is the right balance?</vt:lpstr>
      <vt:lpstr>PowerPoint Presentation</vt:lpstr>
      <vt:lpstr>Overview of Data Advisory Committee (DAC) Charge/Functions</vt:lpstr>
      <vt:lpstr>Data Advisory Committee Members</vt:lpstr>
      <vt:lpstr>Outline</vt:lpstr>
      <vt:lpstr>PowerPoint Presentation</vt:lpstr>
      <vt:lpstr>Report of a Consensus Conference on Transplant Program Quality &amp; Surveillance</vt:lpstr>
      <vt:lpstr>PowerPoint Presentation</vt:lpstr>
      <vt:lpstr>OPTN/UNOS Ad Hoc Committee on PSRs</vt:lpstr>
      <vt:lpstr>Report from OPTN/UNOS Ad Hoc  Committee on PSRs</vt:lpstr>
      <vt:lpstr>Possible PSR Exclusion: Questions</vt:lpstr>
      <vt:lpstr>Possible PSR Exclusion: Path Forward</vt:lpstr>
      <vt:lpstr>Conclusion</vt:lpstr>
      <vt:lpstr>Acknowledgments</vt:lpstr>
    </vt:vector>
  </TitlesOfParts>
  <Company>Nephrology Analytical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SEverson</dc:creator>
  <cp:lastModifiedBy>Delaney Berrini</cp:lastModifiedBy>
  <cp:revision>706</cp:revision>
  <cp:lastPrinted>2013-07-10T20:36:47Z</cp:lastPrinted>
  <dcterms:created xsi:type="dcterms:W3CDTF">2000-03-17T15:11:00Z</dcterms:created>
  <dcterms:modified xsi:type="dcterms:W3CDTF">2014-11-21T21:04:12Z</dcterms:modified>
</cp:coreProperties>
</file>